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916" r:id="rId4"/>
  </p:sldMasterIdLst>
  <p:notesMasterIdLst>
    <p:notesMasterId r:id="rId86"/>
  </p:notesMasterIdLst>
  <p:handoutMasterIdLst>
    <p:handoutMasterId r:id="rId87"/>
  </p:handoutMasterIdLst>
  <p:sldIdLst>
    <p:sldId id="289" r:id="rId5"/>
    <p:sldId id="297" r:id="rId6"/>
    <p:sldId id="290" r:id="rId7"/>
    <p:sldId id="293" r:id="rId8"/>
    <p:sldId id="291" r:id="rId9"/>
    <p:sldId id="292" r:id="rId10"/>
    <p:sldId id="298" r:id="rId11"/>
    <p:sldId id="294" r:id="rId12"/>
    <p:sldId id="295" r:id="rId13"/>
    <p:sldId id="296" r:id="rId14"/>
    <p:sldId id="299" r:id="rId15"/>
    <p:sldId id="300" r:id="rId16"/>
    <p:sldId id="301" r:id="rId17"/>
    <p:sldId id="307" r:id="rId18"/>
    <p:sldId id="306" r:id="rId19"/>
    <p:sldId id="309" r:id="rId20"/>
    <p:sldId id="305" r:id="rId21"/>
    <p:sldId id="308" r:id="rId22"/>
    <p:sldId id="304" r:id="rId23"/>
    <p:sldId id="303" r:id="rId24"/>
    <p:sldId id="302" r:id="rId25"/>
    <p:sldId id="311" r:id="rId26"/>
    <p:sldId id="310" r:id="rId27"/>
    <p:sldId id="312" r:id="rId28"/>
    <p:sldId id="313" r:id="rId29"/>
    <p:sldId id="318" r:id="rId30"/>
    <p:sldId id="317" r:id="rId31"/>
    <p:sldId id="320" r:id="rId32"/>
    <p:sldId id="324" r:id="rId33"/>
    <p:sldId id="325" r:id="rId34"/>
    <p:sldId id="326" r:id="rId35"/>
    <p:sldId id="330" r:id="rId36"/>
    <p:sldId id="329" r:id="rId37"/>
    <p:sldId id="328" r:id="rId38"/>
    <p:sldId id="327" r:id="rId39"/>
    <p:sldId id="334" r:id="rId40"/>
    <p:sldId id="333" r:id="rId41"/>
    <p:sldId id="332" r:id="rId42"/>
    <p:sldId id="335" r:id="rId43"/>
    <p:sldId id="331" r:id="rId44"/>
    <p:sldId id="339" r:id="rId45"/>
    <p:sldId id="338" r:id="rId46"/>
    <p:sldId id="337" r:id="rId47"/>
    <p:sldId id="349" r:id="rId48"/>
    <p:sldId id="336" r:id="rId49"/>
    <p:sldId id="343" r:id="rId50"/>
    <p:sldId id="348" r:id="rId51"/>
    <p:sldId id="342" r:id="rId52"/>
    <p:sldId id="346" r:id="rId53"/>
    <p:sldId id="341" r:id="rId54"/>
    <p:sldId id="347" r:id="rId55"/>
    <p:sldId id="340" r:id="rId56"/>
    <p:sldId id="344" r:id="rId57"/>
    <p:sldId id="352" r:id="rId58"/>
    <p:sldId id="345" r:id="rId59"/>
    <p:sldId id="353" r:id="rId60"/>
    <p:sldId id="354" r:id="rId61"/>
    <p:sldId id="351" r:id="rId62"/>
    <p:sldId id="357" r:id="rId63"/>
    <p:sldId id="350" r:id="rId64"/>
    <p:sldId id="359" r:id="rId65"/>
    <p:sldId id="356" r:id="rId66"/>
    <p:sldId id="355" r:id="rId67"/>
    <p:sldId id="358" r:id="rId68"/>
    <p:sldId id="367" r:id="rId69"/>
    <p:sldId id="365" r:id="rId70"/>
    <p:sldId id="366" r:id="rId71"/>
    <p:sldId id="361" r:id="rId72"/>
    <p:sldId id="363" r:id="rId73"/>
    <p:sldId id="368" r:id="rId74"/>
    <p:sldId id="360" r:id="rId75"/>
    <p:sldId id="369" r:id="rId76"/>
    <p:sldId id="364" r:id="rId77"/>
    <p:sldId id="362" r:id="rId78"/>
    <p:sldId id="370" r:id="rId79"/>
    <p:sldId id="374" r:id="rId80"/>
    <p:sldId id="376" r:id="rId81"/>
    <p:sldId id="375" r:id="rId82"/>
    <p:sldId id="373" r:id="rId83"/>
    <p:sldId id="372" r:id="rId84"/>
    <p:sldId id="371" r:id="rId8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userDrawn="1">
          <p15:clr>
            <a:srgbClr val="A4A3A4"/>
          </p15:clr>
        </p15:guide>
        <p15:guide id="13" orient="horz" pos="216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3"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0A2"/>
    <a:srgbClr val="404040"/>
  </p:clrMru>
  <p:extLst>
    <p:ext uri="{E76CE94A-603C-4142-B9EB-6D1370010A27}">
      <p14:discardImageEditData xmlns:p14="http://schemas.microsoft.com/office/powerpoint/2010/main" val="1"/>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4" autoAdjust="0"/>
    <p:restoredTop sz="94670"/>
  </p:normalViewPr>
  <p:slideViewPr>
    <p:cSldViewPr snapToGrid="0">
      <p:cViewPr varScale="1">
        <p:scale>
          <a:sx n="81" d="100"/>
          <a:sy n="81" d="100"/>
        </p:scale>
        <p:origin x="754" y="62"/>
      </p:cViewPr>
      <p:guideLst>
        <p:guide pos="3840"/>
        <p:guide orient="horz" pos="2160"/>
      </p:guideLst>
    </p:cSldViewPr>
  </p:slideViewPr>
  <p:notesTextViewPr>
    <p:cViewPr>
      <p:scale>
        <a:sx n="1" d="1"/>
        <a:sy n="1" d="1"/>
      </p:scale>
      <p:origin x="0" y="0"/>
    </p:cViewPr>
  </p:notesTextViewPr>
  <p:notesViewPr>
    <p:cSldViewPr snapToGrid="0">
      <p:cViewPr varScale="1">
        <p:scale>
          <a:sx n="68" d="100"/>
          <a:sy n="68" d="100"/>
        </p:scale>
        <p:origin x="3288" y="84"/>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presProps" Target="presProps.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5" Type="http://schemas.openxmlformats.org/officeDocument/2006/relationships/slide" Target="slides/slide1.xml"/><Relationship Id="rId90" Type="http://schemas.openxmlformats.org/officeDocument/2006/relationships/viewProps" Target="viewProps.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commentAuthors" Target="commentAuthors.xml"/><Relationship Id="rId9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tableStyles" Target="tableStyles.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handoutMaster" Target="handoutMasters/handoutMaster1.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3D6640C-F6A0-4351-856B-14836F234E6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FC280B7B-2795-4857-B84E-9C600536AE0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B120AE1-5DBC-4417-A73B-5F29B67C532C}" type="datetimeFigureOut">
              <a:rPr lang="en-US" smtClean="0"/>
              <a:t>8/19/2023</a:t>
            </a:fld>
            <a:endParaRPr lang="en-US" dirty="0"/>
          </a:p>
        </p:txBody>
      </p:sp>
      <p:sp>
        <p:nvSpPr>
          <p:cNvPr id="4" name="Footer Placeholder 3">
            <a:extLst>
              <a:ext uri="{FF2B5EF4-FFF2-40B4-BE49-F238E27FC236}">
                <a16:creationId xmlns:a16="http://schemas.microsoft.com/office/drawing/2014/main" id="{96C3ACD6-6E00-4BE1-A684-34A6BD202E3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BA7F20A5-CEF2-4B11-A0A4-0F4BC0BD647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C822411-A9A9-4A09-A341-69C657AB42A1}" type="slidenum">
              <a:rPr lang="en-US" smtClean="0"/>
              <a:t>‹#›</a:t>
            </a:fld>
            <a:endParaRPr lang="en-US" dirty="0"/>
          </a:p>
        </p:txBody>
      </p:sp>
    </p:spTree>
    <p:extLst>
      <p:ext uri="{BB962C8B-B14F-4D97-AF65-F5344CB8AC3E}">
        <p14:creationId xmlns:p14="http://schemas.microsoft.com/office/powerpoint/2010/main" val="65588885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B16A9CD-5E57-4C86-B862-09CA519924BA}" type="datetimeFigureOut">
              <a:rPr lang="en-US" smtClean="0"/>
              <a:t>8/19/2023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CA004F4-F240-48F9-8AE1-486585C7F00D}" type="slidenum">
              <a:rPr lang="en-US" smtClean="0"/>
              <a:t>‹#›</a:t>
            </a:fld>
            <a:endParaRPr lang="en-US" dirty="0"/>
          </a:p>
        </p:txBody>
      </p:sp>
    </p:spTree>
    <p:extLst>
      <p:ext uri="{BB962C8B-B14F-4D97-AF65-F5344CB8AC3E}">
        <p14:creationId xmlns:p14="http://schemas.microsoft.com/office/powerpoint/2010/main" val="21548810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A004F4-F240-48F9-8AE1-486585C7F00D}" type="slidenum">
              <a:rPr lang="en-US" smtClean="0"/>
              <a:t>1</a:t>
            </a:fld>
            <a:endParaRPr lang="en-US" dirty="0"/>
          </a:p>
        </p:txBody>
      </p:sp>
    </p:spTree>
    <p:extLst>
      <p:ext uri="{BB962C8B-B14F-4D97-AF65-F5344CB8AC3E}">
        <p14:creationId xmlns:p14="http://schemas.microsoft.com/office/powerpoint/2010/main" val="31401704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A004F4-F240-48F9-8AE1-486585C7F00D}" type="slidenum">
              <a:rPr lang="en-US" smtClean="0"/>
              <a:t>10</a:t>
            </a:fld>
            <a:endParaRPr lang="en-US" dirty="0"/>
          </a:p>
        </p:txBody>
      </p:sp>
    </p:spTree>
    <p:extLst>
      <p:ext uri="{BB962C8B-B14F-4D97-AF65-F5344CB8AC3E}">
        <p14:creationId xmlns:p14="http://schemas.microsoft.com/office/powerpoint/2010/main" val="17866446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A004F4-F240-48F9-8AE1-486585C7F00D}" type="slidenum">
              <a:rPr lang="en-US" smtClean="0"/>
              <a:t>11</a:t>
            </a:fld>
            <a:endParaRPr lang="en-US" dirty="0"/>
          </a:p>
        </p:txBody>
      </p:sp>
    </p:spTree>
    <p:extLst>
      <p:ext uri="{BB962C8B-B14F-4D97-AF65-F5344CB8AC3E}">
        <p14:creationId xmlns:p14="http://schemas.microsoft.com/office/powerpoint/2010/main" val="28098152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A004F4-F240-48F9-8AE1-486585C7F00D}" type="slidenum">
              <a:rPr lang="en-US" smtClean="0"/>
              <a:t>12</a:t>
            </a:fld>
            <a:endParaRPr lang="en-US" dirty="0"/>
          </a:p>
        </p:txBody>
      </p:sp>
    </p:spTree>
    <p:extLst>
      <p:ext uri="{BB962C8B-B14F-4D97-AF65-F5344CB8AC3E}">
        <p14:creationId xmlns:p14="http://schemas.microsoft.com/office/powerpoint/2010/main" val="25064335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A004F4-F240-48F9-8AE1-486585C7F00D}" type="slidenum">
              <a:rPr lang="en-US" smtClean="0"/>
              <a:t>13</a:t>
            </a:fld>
            <a:endParaRPr lang="en-US" dirty="0"/>
          </a:p>
        </p:txBody>
      </p:sp>
    </p:spTree>
    <p:extLst>
      <p:ext uri="{BB962C8B-B14F-4D97-AF65-F5344CB8AC3E}">
        <p14:creationId xmlns:p14="http://schemas.microsoft.com/office/powerpoint/2010/main" val="24703856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A004F4-F240-48F9-8AE1-486585C7F00D}" type="slidenum">
              <a:rPr lang="en-US" smtClean="0"/>
              <a:t>14</a:t>
            </a:fld>
            <a:endParaRPr lang="en-US" dirty="0"/>
          </a:p>
        </p:txBody>
      </p:sp>
    </p:spTree>
    <p:extLst>
      <p:ext uri="{BB962C8B-B14F-4D97-AF65-F5344CB8AC3E}">
        <p14:creationId xmlns:p14="http://schemas.microsoft.com/office/powerpoint/2010/main" val="34563407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A004F4-F240-48F9-8AE1-486585C7F00D}" type="slidenum">
              <a:rPr lang="en-US" smtClean="0"/>
              <a:t>15</a:t>
            </a:fld>
            <a:endParaRPr lang="en-US" dirty="0"/>
          </a:p>
        </p:txBody>
      </p:sp>
    </p:spTree>
    <p:extLst>
      <p:ext uri="{BB962C8B-B14F-4D97-AF65-F5344CB8AC3E}">
        <p14:creationId xmlns:p14="http://schemas.microsoft.com/office/powerpoint/2010/main" val="37961102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A004F4-F240-48F9-8AE1-486585C7F00D}" type="slidenum">
              <a:rPr lang="en-US" smtClean="0"/>
              <a:t>16</a:t>
            </a:fld>
            <a:endParaRPr lang="en-US" dirty="0"/>
          </a:p>
        </p:txBody>
      </p:sp>
    </p:spTree>
    <p:extLst>
      <p:ext uri="{BB962C8B-B14F-4D97-AF65-F5344CB8AC3E}">
        <p14:creationId xmlns:p14="http://schemas.microsoft.com/office/powerpoint/2010/main" val="26512036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A004F4-F240-48F9-8AE1-486585C7F00D}" type="slidenum">
              <a:rPr lang="en-US" smtClean="0"/>
              <a:t>17</a:t>
            </a:fld>
            <a:endParaRPr lang="en-US" dirty="0"/>
          </a:p>
        </p:txBody>
      </p:sp>
    </p:spTree>
    <p:extLst>
      <p:ext uri="{BB962C8B-B14F-4D97-AF65-F5344CB8AC3E}">
        <p14:creationId xmlns:p14="http://schemas.microsoft.com/office/powerpoint/2010/main" val="26115007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A004F4-F240-48F9-8AE1-486585C7F00D}" type="slidenum">
              <a:rPr lang="en-US" smtClean="0"/>
              <a:t>18</a:t>
            </a:fld>
            <a:endParaRPr lang="en-US" dirty="0"/>
          </a:p>
        </p:txBody>
      </p:sp>
    </p:spTree>
    <p:extLst>
      <p:ext uri="{BB962C8B-B14F-4D97-AF65-F5344CB8AC3E}">
        <p14:creationId xmlns:p14="http://schemas.microsoft.com/office/powerpoint/2010/main" val="42738752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A004F4-F240-48F9-8AE1-486585C7F00D}" type="slidenum">
              <a:rPr lang="en-US" smtClean="0"/>
              <a:t>19</a:t>
            </a:fld>
            <a:endParaRPr lang="en-US" dirty="0"/>
          </a:p>
        </p:txBody>
      </p:sp>
    </p:spTree>
    <p:extLst>
      <p:ext uri="{BB962C8B-B14F-4D97-AF65-F5344CB8AC3E}">
        <p14:creationId xmlns:p14="http://schemas.microsoft.com/office/powerpoint/2010/main" val="4575882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A004F4-F240-48F9-8AE1-486585C7F00D}" type="slidenum">
              <a:rPr lang="en-US" smtClean="0"/>
              <a:t>2</a:t>
            </a:fld>
            <a:endParaRPr lang="en-US" dirty="0"/>
          </a:p>
        </p:txBody>
      </p:sp>
    </p:spTree>
    <p:extLst>
      <p:ext uri="{BB962C8B-B14F-4D97-AF65-F5344CB8AC3E}">
        <p14:creationId xmlns:p14="http://schemas.microsoft.com/office/powerpoint/2010/main" val="70302750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A004F4-F240-48F9-8AE1-486585C7F00D}" type="slidenum">
              <a:rPr lang="en-US" smtClean="0"/>
              <a:t>20</a:t>
            </a:fld>
            <a:endParaRPr lang="en-US" dirty="0"/>
          </a:p>
        </p:txBody>
      </p:sp>
    </p:spTree>
    <p:extLst>
      <p:ext uri="{BB962C8B-B14F-4D97-AF65-F5344CB8AC3E}">
        <p14:creationId xmlns:p14="http://schemas.microsoft.com/office/powerpoint/2010/main" val="31238717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A004F4-F240-48F9-8AE1-486585C7F00D}" type="slidenum">
              <a:rPr lang="en-US" smtClean="0"/>
              <a:t>21</a:t>
            </a:fld>
            <a:endParaRPr lang="en-US" dirty="0"/>
          </a:p>
        </p:txBody>
      </p:sp>
    </p:spTree>
    <p:extLst>
      <p:ext uri="{BB962C8B-B14F-4D97-AF65-F5344CB8AC3E}">
        <p14:creationId xmlns:p14="http://schemas.microsoft.com/office/powerpoint/2010/main" val="21608682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A004F4-F240-48F9-8AE1-486585C7F00D}" type="slidenum">
              <a:rPr lang="en-US" smtClean="0"/>
              <a:t>22</a:t>
            </a:fld>
            <a:endParaRPr lang="en-US" dirty="0"/>
          </a:p>
        </p:txBody>
      </p:sp>
    </p:spTree>
    <p:extLst>
      <p:ext uri="{BB962C8B-B14F-4D97-AF65-F5344CB8AC3E}">
        <p14:creationId xmlns:p14="http://schemas.microsoft.com/office/powerpoint/2010/main" val="353434305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A004F4-F240-48F9-8AE1-486585C7F00D}" type="slidenum">
              <a:rPr lang="en-US" smtClean="0"/>
              <a:t>23</a:t>
            </a:fld>
            <a:endParaRPr lang="en-US" dirty="0"/>
          </a:p>
        </p:txBody>
      </p:sp>
    </p:spTree>
    <p:extLst>
      <p:ext uri="{BB962C8B-B14F-4D97-AF65-F5344CB8AC3E}">
        <p14:creationId xmlns:p14="http://schemas.microsoft.com/office/powerpoint/2010/main" val="14282543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A004F4-F240-48F9-8AE1-486585C7F00D}" type="slidenum">
              <a:rPr lang="en-US" smtClean="0"/>
              <a:t>24</a:t>
            </a:fld>
            <a:endParaRPr lang="en-US" dirty="0"/>
          </a:p>
        </p:txBody>
      </p:sp>
    </p:spTree>
    <p:extLst>
      <p:ext uri="{BB962C8B-B14F-4D97-AF65-F5344CB8AC3E}">
        <p14:creationId xmlns:p14="http://schemas.microsoft.com/office/powerpoint/2010/main" val="19620505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A004F4-F240-48F9-8AE1-486585C7F00D}" type="slidenum">
              <a:rPr lang="en-US" smtClean="0"/>
              <a:t>25</a:t>
            </a:fld>
            <a:endParaRPr lang="en-US" dirty="0"/>
          </a:p>
        </p:txBody>
      </p:sp>
    </p:spTree>
    <p:extLst>
      <p:ext uri="{BB962C8B-B14F-4D97-AF65-F5344CB8AC3E}">
        <p14:creationId xmlns:p14="http://schemas.microsoft.com/office/powerpoint/2010/main" val="410838033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A004F4-F240-48F9-8AE1-486585C7F00D}" type="slidenum">
              <a:rPr lang="en-US" smtClean="0"/>
              <a:t>26</a:t>
            </a:fld>
            <a:endParaRPr lang="en-US" dirty="0"/>
          </a:p>
        </p:txBody>
      </p:sp>
    </p:spTree>
    <p:extLst>
      <p:ext uri="{BB962C8B-B14F-4D97-AF65-F5344CB8AC3E}">
        <p14:creationId xmlns:p14="http://schemas.microsoft.com/office/powerpoint/2010/main" val="37312887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A004F4-F240-48F9-8AE1-486585C7F00D}" type="slidenum">
              <a:rPr lang="en-US" smtClean="0"/>
              <a:t>27</a:t>
            </a:fld>
            <a:endParaRPr lang="en-US" dirty="0"/>
          </a:p>
        </p:txBody>
      </p:sp>
    </p:spTree>
    <p:extLst>
      <p:ext uri="{BB962C8B-B14F-4D97-AF65-F5344CB8AC3E}">
        <p14:creationId xmlns:p14="http://schemas.microsoft.com/office/powerpoint/2010/main" val="124128829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A004F4-F240-48F9-8AE1-486585C7F00D}" type="slidenum">
              <a:rPr lang="en-US" smtClean="0"/>
              <a:t>28</a:t>
            </a:fld>
            <a:endParaRPr lang="en-US" dirty="0"/>
          </a:p>
        </p:txBody>
      </p:sp>
    </p:spTree>
    <p:extLst>
      <p:ext uri="{BB962C8B-B14F-4D97-AF65-F5344CB8AC3E}">
        <p14:creationId xmlns:p14="http://schemas.microsoft.com/office/powerpoint/2010/main" val="152935090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A004F4-F240-48F9-8AE1-486585C7F00D}" type="slidenum">
              <a:rPr lang="en-US" smtClean="0"/>
              <a:t>29</a:t>
            </a:fld>
            <a:endParaRPr lang="en-US" dirty="0"/>
          </a:p>
        </p:txBody>
      </p:sp>
    </p:spTree>
    <p:extLst>
      <p:ext uri="{BB962C8B-B14F-4D97-AF65-F5344CB8AC3E}">
        <p14:creationId xmlns:p14="http://schemas.microsoft.com/office/powerpoint/2010/main" val="29711048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A004F4-F240-48F9-8AE1-486585C7F00D}" type="slidenum">
              <a:rPr lang="en-US" smtClean="0"/>
              <a:t>3</a:t>
            </a:fld>
            <a:endParaRPr lang="en-US" dirty="0"/>
          </a:p>
        </p:txBody>
      </p:sp>
    </p:spTree>
    <p:extLst>
      <p:ext uri="{BB962C8B-B14F-4D97-AF65-F5344CB8AC3E}">
        <p14:creationId xmlns:p14="http://schemas.microsoft.com/office/powerpoint/2010/main" val="214534140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A004F4-F240-48F9-8AE1-486585C7F00D}" type="slidenum">
              <a:rPr lang="en-US" smtClean="0"/>
              <a:t>30</a:t>
            </a:fld>
            <a:endParaRPr lang="en-US" dirty="0"/>
          </a:p>
        </p:txBody>
      </p:sp>
    </p:spTree>
    <p:extLst>
      <p:ext uri="{BB962C8B-B14F-4D97-AF65-F5344CB8AC3E}">
        <p14:creationId xmlns:p14="http://schemas.microsoft.com/office/powerpoint/2010/main" val="198625028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A004F4-F240-48F9-8AE1-486585C7F00D}" type="slidenum">
              <a:rPr lang="en-US" smtClean="0"/>
              <a:t>31</a:t>
            </a:fld>
            <a:endParaRPr lang="en-US" dirty="0"/>
          </a:p>
        </p:txBody>
      </p:sp>
    </p:spTree>
    <p:extLst>
      <p:ext uri="{BB962C8B-B14F-4D97-AF65-F5344CB8AC3E}">
        <p14:creationId xmlns:p14="http://schemas.microsoft.com/office/powerpoint/2010/main" val="386482767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A004F4-F240-48F9-8AE1-486585C7F00D}" type="slidenum">
              <a:rPr lang="en-US" smtClean="0"/>
              <a:t>32</a:t>
            </a:fld>
            <a:endParaRPr lang="en-US" dirty="0"/>
          </a:p>
        </p:txBody>
      </p:sp>
    </p:spTree>
    <p:extLst>
      <p:ext uri="{BB962C8B-B14F-4D97-AF65-F5344CB8AC3E}">
        <p14:creationId xmlns:p14="http://schemas.microsoft.com/office/powerpoint/2010/main" val="54794497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A004F4-F240-48F9-8AE1-486585C7F00D}" type="slidenum">
              <a:rPr lang="en-US" smtClean="0"/>
              <a:t>33</a:t>
            </a:fld>
            <a:endParaRPr lang="en-US" dirty="0"/>
          </a:p>
        </p:txBody>
      </p:sp>
    </p:spTree>
    <p:extLst>
      <p:ext uri="{BB962C8B-B14F-4D97-AF65-F5344CB8AC3E}">
        <p14:creationId xmlns:p14="http://schemas.microsoft.com/office/powerpoint/2010/main" val="419668307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A004F4-F240-48F9-8AE1-486585C7F00D}" type="slidenum">
              <a:rPr lang="en-US" smtClean="0"/>
              <a:t>34</a:t>
            </a:fld>
            <a:endParaRPr lang="en-US" dirty="0"/>
          </a:p>
        </p:txBody>
      </p:sp>
    </p:spTree>
    <p:extLst>
      <p:ext uri="{BB962C8B-B14F-4D97-AF65-F5344CB8AC3E}">
        <p14:creationId xmlns:p14="http://schemas.microsoft.com/office/powerpoint/2010/main" val="2280034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A004F4-F240-48F9-8AE1-486585C7F00D}" type="slidenum">
              <a:rPr lang="en-US" smtClean="0"/>
              <a:t>35</a:t>
            </a:fld>
            <a:endParaRPr lang="en-US" dirty="0"/>
          </a:p>
        </p:txBody>
      </p:sp>
    </p:spTree>
    <p:extLst>
      <p:ext uri="{BB962C8B-B14F-4D97-AF65-F5344CB8AC3E}">
        <p14:creationId xmlns:p14="http://schemas.microsoft.com/office/powerpoint/2010/main" val="185979915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A004F4-F240-48F9-8AE1-486585C7F00D}" type="slidenum">
              <a:rPr lang="en-US" smtClean="0"/>
              <a:t>36</a:t>
            </a:fld>
            <a:endParaRPr lang="en-US" dirty="0"/>
          </a:p>
        </p:txBody>
      </p:sp>
    </p:spTree>
    <p:extLst>
      <p:ext uri="{BB962C8B-B14F-4D97-AF65-F5344CB8AC3E}">
        <p14:creationId xmlns:p14="http://schemas.microsoft.com/office/powerpoint/2010/main" val="218403743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A004F4-F240-48F9-8AE1-486585C7F00D}" type="slidenum">
              <a:rPr lang="en-US" smtClean="0"/>
              <a:t>37</a:t>
            </a:fld>
            <a:endParaRPr lang="en-US" dirty="0"/>
          </a:p>
        </p:txBody>
      </p:sp>
    </p:spTree>
    <p:extLst>
      <p:ext uri="{BB962C8B-B14F-4D97-AF65-F5344CB8AC3E}">
        <p14:creationId xmlns:p14="http://schemas.microsoft.com/office/powerpoint/2010/main" val="188437300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A004F4-F240-48F9-8AE1-486585C7F00D}" type="slidenum">
              <a:rPr lang="en-US" smtClean="0"/>
              <a:t>38</a:t>
            </a:fld>
            <a:endParaRPr lang="en-US" dirty="0"/>
          </a:p>
        </p:txBody>
      </p:sp>
    </p:spTree>
    <p:extLst>
      <p:ext uri="{BB962C8B-B14F-4D97-AF65-F5344CB8AC3E}">
        <p14:creationId xmlns:p14="http://schemas.microsoft.com/office/powerpoint/2010/main" val="414493750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A004F4-F240-48F9-8AE1-486585C7F00D}" type="slidenum">
              <a:rPr lang="en-US" smtClean="0"/>
              <a:t>39</a:t>
            </a:fld>
            <a:endParaRPr lang="en-US" dirty="0"/>
          </a:p>
        </p:txBody>
      </p:sp>
    </p:spTree>
    <p:extLst>
      <p:ext uri="{BB962C8B-B14F-4D97-AF65-F5344CB8AC3E}">
        <p14:creationId xmlns:p14="http://schemas.microsoft.com/office/powerpoint/2010/main" val="6298039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A004F4-F240-48F9-8AE1-486585C7F00D}" type="slidenum">
              <a:rPr lang="en-US" smtClean="0"/>
              <a:t>4</a:t>
            </a:fld>
            <a:endParaRPr lang="en-US" dirty="0"/>
          </a:p>
        </p:txBody>
      </p:sp>
    </p:spTree>
    <p:extLst>
      <p:ext uri="{BB962C8B-B14F-4D97-AF65-F5344CB8AC3E}">
        <p14:creationId xmlns:p14="http://schemas.microsoft.com/office/powerpoint/2010/main" val="325234974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A004F4-F240-48F9-8AE1-486585C7F00D}" type="slidenum">
              <a:rPr lang="en-US" smtClean="0"/>
              <a:t>40</a:t>
            </a:fld>
            <a:endParaRPr lang="en-US" dirty="0"/>
          </a:p>
        </p:txBody>
      </p:sp>
    </p:spTree>
    <p:extLst>
      <p:ext uri="{BB962C8B-B14F-4D97-AF65-F5344CB8AC3E}">
        <p14:creationId xmlns:p14="http://schemas.microsoft.com/office/powerpoint/2010/main" val="424302413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A004F4-F240-48F9-8AE1-486585C7F00D}" type="slidenum">
              <a:rPr lang="en-US" smtClean="0"/>
              <a:t>41</a:t>
            </a:fld>
            <a:endParaRPr lang="en-US" dirty="0"/>
          </a:p>
        </p:txBody>
      </p:sp>
    </p:spTree>
    <p:extLst>
      <p:ext uri="{BB962C8B-B14F-4D97-AF65-F5344CB8AC3E}">
        <p14:creationId xmlns:p14="http://schemas.microsoft.com/office/powerpoint/2010/main" val="133943163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A004F4-F240-48F9-8AE1-486585C7F00D}" type="slidenum">
              <a:rPr lang="en-US" smtClean="0"/>
              <a:t>42</a:t>
            </a:fld>
            <a:endParaRPr lang="en-US" dirty="0"/>
          </a:p>
        </p:txBody>
      </p:sp>
    </p:spTree>
    <p:extLst>
      <p:ext uri="{BB962C8B-B14F-4D97-AF65-F5344CB8AC3E}">
        <p14:creationId xmlns:p14="http://schemas.microsoft.com/office/powerpoint/2010/main" val="83051003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A004F4-F240-48F9-8AE1-486585C7F00D}" type="slidenum">
              <a:rPr lang="en-US" smtClean="0"/>
              <a:t>43</a:t>
            </a:fld>
            <a:endParaRPr lang="en-US" dirty="0"/>
          </a:p>
        </p:txBody>
      </p:sp>
    </p:spTree>
    <p:extLst>
      <p:ext uri="{BB962C8B-B14F-4D97-AF65-F5344CB8AC3E}">
        <p14:creationId xmlns:p14="http://schemas.microsoft.com/office/powerpoint/2010/main" val="202266723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A004F4-F240-48F9-8AE1-486585C7F00D}" type="slidenum">
              <a:rPr lang="en-US" smtClean="0"/>
              <a:t>44</a:t>
            </a:fld>
            <a:endParaRPr lang="en-US" dirty="0"/>
          </a:p>
        </p:txBody>
      </p:sp>
    </p:spTree>
    <p:extLst>
      <p:ext uri="{BB962C8B-B14F-4D97-AF65-F5344CB8AC3E}">
        <p14:creationId xmlns:p14="http://schemas.microsoft.com/office/powerpoint/2010/main" val="12285378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A004F4-F240-48F9-8AE1-486585C7F00D}" type="slidenum">
              <a:rPr lang="en-US" smtClean="0"/>
              <a:t>45</a:t>
            </a:fld>
            <a:endParaRPr lang="en-US" dirty="0"/>
          </a:p>
        </p:txBody>
      </p:sp>
    </p:spTree>
    <p:extLst>
      <p:ext uri="{BB962C8B-B14F-4D97-AF65-F5344CB8AC3E}">
        <p14:creationId xmlns:p14="http://schemas.microsoft.com/office/powerpoint/2010/main" val="63113581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A004F4-F240-48F9-8AE1-486585C7F00D}" type="slidenum">
              <a:rPr lang="en-US" smtClean="0"/>
              <a:t>46</a:t>
            </a:fld>
            <a:endParaRPr lang="en-US" dirty="0"/>
          </a:p>
        </p:txBody>
      </p:sp>
    </p:spTree>
    <p:extLst>
      <p:ext uri="{BB962C8B-B14F-4D97-AF65-F5344CB8AC3E}">
        <p14:creationId xmlns:p14="http://schemas.microsoft.com/office/powerpoint/2010/main" val="105696481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A004F4-F240-48F9-8AE1-486585C7F00D}" type="slidenum">
              <a:rPr lang="en-US" smtClean="0"/>
              <a:t>47</a:t>
            </a:fld>
            <a:endParaRPr lang="en-US" dirty="0"/>
          </a:p>
        </p:txBody>
      </p:sp>
    </p:spTree>
    <p:extLst>
      <p:ext uri="{BB962C8B-B14F-4D97-AF65-F5344CB8AC3E}">
        <p14:creationId xmlns:p14="http://schemas.microsoft.com/office/powerpoint/2010/main" val="298208063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A004F4-F240-48F9-8AE1-486585C7F00D}" type="slidenum">
              <a:rPr lang="en-US" smtClean="0"/>
              <a:t>48</a:t>
            </a:fld>
            <a:endParaRPr lang="en-US" dirty="0"/>
          </a:p>
        </p:txBody>
      </p:sp>
    </p:spTree>
    <p:extLst>
      <p:ext uri="{BB962C8B-B14F-4D97-AF65-F5344CB8AC3E}">
        <p14:creationId xmlns:p14="http://schemas.microsoft.com/office/powerpoint/2010/main" val="353863232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A004F4-F240-48F9-8AE1-486585C7F00D}" type="slidenum">
              <a:rPr lang="en-US" smtClean="0"/>
              <a:t>49</a:t>
            </a:fld>
            <a:endParaRPr lang="en-US" dirty="0"/>
          </a:p>
        </p:txBody>
      </p:sp>
    </p:spTree>
    <p:extLst>
      <p:ext uri="{BB962C8B-B14F-4D97-AF65-F5344CB8AC3E}">
        <p14:creationId xmlns:p14="http://schemas.microsoft.com/office/powerpoint/2010/main" val="10360271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A004F4-F240-48F9-8AE1-486585C7F00D}" type="slidenum">
              <a:rPr lang="en-US" smtClean="0"/>
              <a:t>5</a:t>
            </a:fld>
            <a:endParaRPr lang="en-US" dirty="0"/>
          </a:p>
        </p:txBody>
      </p:sp>
    </p:spTree>
    <p:extLst>
      <p:ext uri="{BB962C8B-B14F-4D97-AF65-F5344CB8AC3E}">
        <p14:creationId xmlns:p14="http://schemas.microsoft.com/office/powerpoint/2010/main" val="380174246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A004F4-F240-48F9-8AE1-486585C7F00D}" type="slidenum">
              <a:rPr lang="en-US" smtClean="0"/>
              <a:t>50</a:t>
            </a:fld>
            <a:endParaRPr lang="en-US" dirty="0"/>
          </a:p>
        </p:txBody>
      </p:sp>
    </p:spTree>
    <p:extLst>
      <p:ext uri="{BB962C8B-B14F-4D97-AF65-F5344CB8AC3E}">
        <p14:creationId xmlns:p14="http://schemas.microsoft.com/office/powerpoint/2010/main" val="241701021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A004F4-F240-48F9-8AE1-486585C7F00D}" type="slidenum">
              <a:rPr lang="en-US" smtClean="0"/>
              <a:t>51</a:t>
            </a:fld>
            <a:endParaRPr lang="en-US" dirty="0"/>
          </a:p>
        </p:txBody>
      </p:sp>
    </p:spTree>
    <p:extLst>
      <p:ext uri="{BB962C8B-B14F-4D97-AF65-F5344CB8AC3E}">
        <p14:creationId xmlns:p14="http://schemas.microsoft.com/office/powerpoint/2010/main" val="180851748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A004F4-F240-48F9-8AE1-486585C7F00D}" type="slidenum">
              <a:rPr lang="en-US" smtClean="0"/>
              <a:t>52</a:t>
            </a:fld>
            <a:endParaRPr lang="en-US" dirty="0"/>
          </a:p>
        </p:txBody>
      </p:sp>
    </p:spTree>
    <p:extLst>
      <p:ext uri="{BB962C8B-B14F-4D97-AF65-F5344CB8AC3E}">
        <p14:creationId xmlns:p14="http://schemas.microsoft.com/office/powerpoint/2010/main" val="289667040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A004F4-F240-48F9-8AE1-486585C7F00D}" type="slidenum">
              <a:rPr lang="en-US" smtClean="0"/>
              <a:t>53</a:t>
            </a:fld>
            <a:endParaRPr lang="en-US" dirty="0"/>
          </a:p>
        </p:txBody>
      </p:sp>
    </p:spTree>
    <p:extLst>
      <p:ext uri="{BB962C8B-B14F-4D97-AF65-F5344CB8AC3E}">
        <p14:creationId xmlns:p14="http://schemas.microsoft.com/office/powerpoint/2010/main" val="287935337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A004F4-F240-48F9-8AE1-486585C7F00D}" type="slidenum">
              <a:rPr lang="en-US" smtClean="0"/>
              <a:t>54</a:t>
            </a:fld>
            <a:endParaRPr lang="en-US" dirty="0"/>
          </a:p>
        </p:txBody>
      </p:sp>
    </p:spTree>
    <p:extLst>
      <p:ext uri="{BB962C8B-B14F-4D97-AF65-F5344CB8AC3E}">
        <p14:creationId xmlns:p14="http://schemas.microsoft.com/office/powerpoint/2010/main" val="350008449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A004F4-F240-48F9-8AE1-486585C7F00D}" type="slidenum">
              <a:rPr lang="en-US" smtClean="0"/>
              <a:t>55</a:t>
            </a:fld>
            <a:endParaRPr lang="en-US" dirty="0"/>
          </a:p>
        </p:txBody>
      </p:sp>
    </p:spTree>
    <p:extLst>
      <p:ext uri="{BB962C8B-B14F-4D97-AF65-F5344CB8AC3E}">
        <p14:creationId xmlns:p14="http://schemas.microsoft.com/office/powerpoint/2010/main" val="192651694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A004F4-F240-48F9-8AE1-486585C7F00D}" type="slidenum">
              <a:rPr lang="en-US" smtClean="0"/>
              <a:t>56</a:t>
            </a:fld>
            <a:endParaRPr lang="en-US" dirty="0"/>
          </a:p>
        </p:txBody>
      </p:sp>
    </p:spTree>
    <p:extLst>
      <p:ext uri="{BB962C8B-B14F-4D97-AF65-F5344CB8AC3E}">
        <p14:creationId xmlns:p14="http://schemas.microsoft.com/office/powerpoint/2010/main" val="406009373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A004F4-F240-48F9-8AE1-486585C7F00D}" type="slidenum">
              <a:rPr lang="en-US" smtClean="0"/>
              <a:t>57</a:t>
            </a:fld>
            <a:endParaRPr lang="en-US" dirty="0"/>
          </a:p>
        </p:txBody>
      </p:sp>
    </p:spTree>
    <p:extLst>
      <p:ext uri="{BB962C8B-B14F-4D97-AF65-F5344CB8AC3E}">
        <p14:creationId xmlns:p14="http://schemas.microsoft.com/office/powerpoint/2010/main" val="102644170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A004F4-F240-48F9-8AE1-486585C7F00D}" type="slidenum">
              <a:rPr lang="en-US" smtClean="0"/>
              <a:t>58</a:t>
            </a:fld>
            <a:endParaRPr lang="en-US" dirty="0"/>
          </a:p>
        </p:txBody>
      </p:sp>
    </p:spTree>
    <p:extLst>
      <p:ext uri="{BB962C8B-B14F-4D97-AF65-F5344CB8AC3E}">
        <p14:creationId xmlns:p14="http://schemas.microsoft.com/office/powerpoint/2010/main" val="110576305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A004F4-F240-48F9-8AE1-486585C7F00D}" type="slidenum">
              <a:rPr lang="en-US" smtClean="0"/>
              <a:t>59</a:t>
            </a:fld>
            <a:endParaRPr lang="en-US" dirty="0"/>
          </a:p>
        </p:txBody>
      </p:sp>
    </p:spTree>
    <p:extLst>
      <p:ext uri="{BB962C8B-B14F-4D97-AF65-F5344CB8AC3E}">
        <p14:creationId xmlns:p14="http://schemas.microsoft.com/office/powerpoint/2010/main" val="26511865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A004F4-F240-48F9-8AE1-486585C7F00D}" type="slidenum">
              <a:rPr lang="en-US" smtClean="0"/>
              <a:t>6</a:t>
            </a:fld>
            <a:endParaRPr lang="en-US" dirty="0"/>
          </a:p>
        </p:txBody>
      </p:sp>
    </p:spTree>
    <p:extLst>
      <p:ext uri="{BB962C8B-B14F-4D97-AF65-F5344CB8AC3E}">
        <p14:creationId xmlns:p14="http://schemas.microsoft.com/office/powerpoint/2010/main" val="104541342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A004F4-F240-48F9-8AE1-486585C7F00D}" type="slidenum">
              <a:rPr lang="en-US" smtClean="0"/>
              <a:t>60</a:t>
            </a:fld>
            <a:endParaRPr lang="en-US" dirty="0"/>
          </a:p>
        </p:txBody>
      </p:sp>
    </p:spTree>
    <p:extLst>
      <p:ext uri="{BB962C8B-B14F-4D97-AF65-F5344CB8AC3E}">
        <p14:creationId xmlns:p14="http://schemas.microsoft.com/office/powerpoint/2010/main" val="218772873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A004F4-F240-48F9-8AE1-486585C7F00D}" type="slidenum">
              <a:rPr lang="en-US" smtClean="0"/>
              <a:t>61</a:t>
            </a:fld>
            <a:endParaRPr lang="en-US" dirty="0"/>
          </a:p>
        </p:txBody>
      </p:sp>
    </p:spTree>
    <p:extLst>
      <p:ext uri="{BB962C8B-B14F-4D97-AF65-F5344CB8AC3E}">
        <p14:creationId xmlns:p14="http://schemas.microsoft.com/office/powerpoint/2010/main" val="68528610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A004F4-F240-48F9-8AE1-486585C7F00D}" type="slidenum">
              <a:rPr lang="en-US" smtClean="0"/>
              <a:t>62</a:t>
            </a:fld>
            <a:endParaRPr lang="en-US" dirty="0"/>
          </a:p>
        </p:txBody>
      </p:sp>
    </p:spTree>
    <p:extLst>
      <p:ext uri="{BB962C8B-B14F-4D97-AF65-F5344CB8AC3E}">
        <p14:creationId xmlns:p14="http://schemas.microsoft.com/office/powerpoint/2010/main" val="182354505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A004F4-F240-48F9-8AE1-486585C7F00D}" type="slidenum">
              <a:rPr lang="en-US" smtClean="0"/>
              <a:t>63</a:t>
            </a:fld>
            <a:endParaRPr lang="en-US" dirty="0"/>
          </a:p>
        </p:txBody>
      </p:sp>
    </p:spTree>
    <p:extLst>
      <p:ext uri="{BB962C8B-B14F-4D97-AF65-F5344CB8AC3E}">
        <p14:creationId xmlns:p14="http://schemas.microsoft.com/office/powerpoint/2010/main" val="38377741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A004F4-F240-48F9-8AE1-486585C7F00D}" type="slidenum">
              <a:rPr lang="en-US" smtClean="0"/>
              <a:t>64</a:t>
            </a:fld>
            <a:endParaRPr lang="en-US" dirty="0"/>
          </a:p>
        </p:txBody>
      </p:sp>
    </p:spTree>
    <p:extLst>
      <p:ext uri="{BB962C8B-B14F-4D97-AF65-F5344CB8AC3E}">
        <p14:creationId xmlns:p14="http://schemas.microsoft.com/office/powerpoint/2010/main" val="29477298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A004F4-F240-48F9-8AE1-486585C7F00D}" type="slidenum">
              <a:rPr lang="en-US" smtClean="0"/>
              <a:t>65</a:t>
            </a:fld>
            <a:endParaRPr lang="en-US" dirty="0"/>
          </a:p>
        </p:txBody>
      </p:sp>
    </p:spTree>
    <p:extLst>
      <p:ext uri="{BB962C8B-B14F-4D97-AF65-F5344CB8AC3E}">
        <p14:creationId xmlns:p14="http://schemas.microsoft.com/office/powerpoint/2010/main" val="69408331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A004F4-F240-48F9-8AE1-486585C7F00D}" type="slidenum">
              <a:rPr lang="en-US" smtClean="0"/>
              <a:t>66</a:t>
            </a:fld>
            <a:endParaRPr lang="en-US" dirty="0"/>
          </a:p>
        </p:txBody>
      </p:sp>
    </p:spTree>
    <p:extLst>
      <p:ext uri="{BB962C8B-B14F-4D97-AF65-F5344CB8AC3E}">
        <p14:creationId xmlns:p14="http://schemas.microsoft.com/office/powerpoint/2010/main" val="70800007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A004F4-F240-48F9-8AE1-486585C7F00D}" type="slidenum">
              <a:rPr lang="en-US" smtClean="0"/>
              <a:t>67</a:t>
            </a:fld>
            <a:endParaRPr lang="en-US" dirty="0"/>
          </a:p>
        </p:txBody>
      </p:sp>
    </p:spTree>
    <p:extLst>
      <p:ext uri="{BB962C8B-B14F-4D97-AF65-F5344CB8AC3E}">
        <p14:creationId xmlns:p14="http://schemas.microsoft.com/office/powerpoint/2010/main" val="21574718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A004F4-F240-48F9-8AE1-486585C7F00D}" type="slidenum">
              <a:rPr lang="en-US" smtClean="0"/>
              <a:t>68</a:t>
            </a:fld>
            <a:endParaRPr lang="en-US" dirty="0"/>
          </a:p>
        </p:txBody>
      </p:sp>
    </p:spTree>
    <p:extLst>
      <p:ext uri="{BB962C8B-B14F-4D97-AF65-F5344CB8AC3E}">
        <p14:creationId xmlns:p14="http://schemas.microsoft.com/office/powerpoint/2010/main" val="57620455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A004F4-F240-48F9-8AE1-486585C7F00D}" type="slidenum">
              <a:rPr lang="en-US" smtClean="0"/>
              <a:t>69</a:t>
            </a:fld>
            <a:endParaRPr lang="en-US" dirty="0"/>
          </a:p>
        </p:txBody>
      </p:sp>
    </p:spTree>
    <p:extLst>
      <p:ext uri="{BB962C8B-B14F-4D97-AF65-F5344CB8AC3E}">
        <p14:creationId xmlns:p14="http://schemas.microsoft.com/office/powerpoint/2010/main" val="254570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A004F4-F240-48F9-8AE1-486585C7F00D}" type="slidenum">
              <a:rPr lang="en-US" smtClean="0"/>
              <a:t>7</a:t>
            </a:fld>
            <a:endParaRPr lang="en-US" dirty="0"/>
          </a:p>
        </p:txBody>
      </p:sp>
    </p:spTree>
    <p:extLst>
      <p:ext uri="{BB962C8B-B14F-4D97-AF65-F5344CB8AC3E}">
        <p14:creationId xmlns:p14="http://schemas.microsoft.com/office/powerpoint/2010/main" val="243752518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A004F4-F240-48F9-8AE1-486585C7F00D}" type="slidenum">
              <a:rPr lang="en-US" smtClean="0"/>
              <a:t>70</a:t>
            </a:fld>
            <a:endParaRPr lang="en-US" dirty="0"/>
          </a:p>
        </p:txBody>
      </p:sp>
    </p:spTree>
    <p:extLst>
      <p:ext uri="{BB962C8B-B14F-4D97-AF65-F5344CB8AC3E}">
        <p14:creationId xmlns:p14="http://schemas.microsoft.com/office/powerpoint/2010/main" val="337352354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A004F4-F240-48F9-8AE1-486585C7F00D}" type="slidenum">
              <a:rPr lang="en-US" smtClean="0"/>
              <a:t>71</a:t>
            </a:fld>
            <a:endParaRPr lang="en-US" dirty="0"/>
          </a:p>
        </p:txBody>
      </p:sp>
    </p:spTree>
    <p:extLst>
      <p:ext uri="{BB962C8B-B14F-4D97-AF65-F5344CB8AC3E}">
        <p14:creationId xmlns:p14="http://schemas.microsoft.com/office/powerpoint/2010/main" val="360622801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A004F4-F240-48F9-8AE1-486585C7F00D}" type="slidenum">
              <a:rPr lang="en-US" smtClean="0"/>
              <a:t>72</a:t>
            </a:fld>
            <a:endParaRPr lang="en-US" dirty="0"/>
          </a:p>
        </p:txBody>
      </p:sp>
    </p:spTree>
    <p:extLst>
      <p:ext uri="{BB962C8B-B14F-4D97-AF65-F5344CB8AC3E}">
        <p14:creationId xmlns:p14="http://schemas.microsoft.com/office/powerpoint/2010/main" val="214684030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A004F4-F240-48F9-8AE1-486585C7F00D}" type="slidenum">
              <a:rPr lang="en-US" smtClean="0"/>
              <a:t>73</a:t>
            </a:fld>
            <a:endParaRPr lang="en-US" dirty="0"/>
          </a:p>
        </p:txBody>
      </p:sp>
    </p:spTree>
    <p:extLst>
      <p:ext uri="{BB962C8B-B14F-4D97-AF65-F5344CB8AC3E}">
        <p14:creationId xmlns:p14="http://schemas.microsoft.com/office/powerpoint/2010/main" val="53501669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A004F4-F240-48F9-8AE1-486585C7F00D}" type="slidenum">
              <a:rPr lang="en-US" smtClean="0"/>
              <a:t>74</a:t>
            </a:fld>
            <a:endParaRPr lang="en-US" dirty="0"/>
          </a:p>
        </p:txBody>
      </p:sp>
    </p:spTree>
    <p:extLst>
      <p:ext uri="{BB962C8B-B14F-4D97-AF65-F5344CB8AC3E}">
        <p14:creationId xmlns:p14="http://schemas.microsoft.com/office/powerpoint/2010/main" val="132639975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A004F4-F240-48F9-8AE1-486585C7F00D}" type="slidenum">
              <a:rPr lang="en-US" smtClean="0"/>
              <a:t>75</a:t>
            </a:fld>
            <a:endParaRPr lang="en-US" dirty="0"/>
          </a:p>
        </p:txBody>
      </p:sp>
    </p:spTree>
    <p:extLst>
      <p:ext uri="{BB962C8B-B14F-4D97-AF65-F5344CB8AC3E}">
        <p14:creationId xmlns:p14="http://schemas.microsoft.com/office/powerpoint/2010/main" val="84150102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A004F4-F240-48F9-8AE1-486585C7F00D}" type="slidenum">
              <a:rPr lang="en-US" smtClean="0"/>
              <a:t>76</a:t>
            </a:fld>
            <a:endParaRPr lang="en-US" dirty="0"/>
          </a:p>
        </p:txBody>
      </p:sp>
    </p:spTree>
    <p:extLst>
      <p:ext uri="{BB962C8B-B14F-4D97-AF65-F5344CB8AC3E}">
        <p14:creationId xmlns:p14="http://schemas.microsoft.com/office/powerpoint/2010/main" val="326590703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A004F4-F240-48F9-8AE1-486585C7F00D}" type="slidenum">
              <a:rPr lang="en-US" smtClean="0"/>
              <a:t>77</a:t>
            </a:fld>
            <a:endParaRPr lang="en-US" dirty="0"/>
          </a:p>
        </p:txBody>
      </p:sp>
    </p:spTree>
    <p:extLst>
      <p:ext uri="{BB962C8B-B14F-4D97-AF65-F5344CB8AC3E}">
        <p14:creationId xmlns:p14="http://schemas.microsoft.com/office/powerpoint/2010/main" val="164416488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A004F4-F240-48F9-8AE1-486585C7F00D}" type="slidenum">
              <a:rPr lang="en-US" smtClean="0"/>
              <a:t>78</a:t>
            </a:fld>
            <a:endParaRPr lang="en-US" dirty="0"/>
          </a:p>
        </p:txBody>
      </p:sp>
    </p:spTree>
    <p:extLst>
      <p:ext uri="{BB962C8B-B14F-4D97-AF65-F5344CB8AC3E}">
        <p14:creationId xmlns:p14="http://schemas.microsoft.com/office/powerpoint/2010/main" val="217169023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A004F4-F240-48F9-8AE1-486585C7F00D}" type="slidenum">
              <a:rPr lang="en-US" smtClean="0"/>
              <a:t>79</a:t>
            </a:fld>
            <a:endParaRPr lang="en-US" dirty="0"/>
          </a:p>
        </p:txBody>
      </p:sp>
    </p:spTree>
    <p:extLst>
      <p:ext uri="{BB962C8B-B14F-4D97-AF65-F5344CB8AC3E}">
        <p14:creationId xmlns:p14="http://schemas.microsoft.com/office/powerpoint/2010/main" val="17624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A004F4-F240-48F9-8AE1-486585C7F00D}" type="slidenum">
              <a:rPr lang="en-US" smtClean="0"/>
              <a:t>8</a:t>
            </a:fld>
            <a:endParaRPr lang="en-US" dirty="0"/>
          </a:p>
        </p:txBody>
      </p:sp>
    </p:spTree>
    <p:extLst>
      <p:ext uri="{BB962C8B-B14F-4D97-AF65-F5344CB8AC3E}">
        <p14:creationId xmlns:p14="http://schemas.microsoft.com/office/powerpoint/2010/main" val="158608270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A004F4-F240-48F9-8AE1-486585C7F00D}" type="slidenum">
              <a:rPr lang="en-US" smtClean="0"/>
              <a:t>80</a:t>
            </a:fld>
            <a:endParaRPr lang="en-US" dirty="0"/>
          </a:p>
        </p:txBody>
      </p:sp>
    </p:spTree>
    <p:extLst>
      <p:ext uri="{BB962C8B-B14F-4D97-AF65-F5344CB8AC3E}">
        <p14:creationId xmlns:p14="http://schemas.microsoft.com/office/powerpoint/2010/main" val="141534465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A004F4-F240-48F9-8AE1-486585C7F00D}" type="slidenum">
              <a:rPr lang="en-US" smtClean="0"/>
              <a:t>81</a:t>
            </a:fld>
            <a:endParaRPr lang="en-US" dirty="0"/>
          </a:p>
        </p:txBody>
      </p:sp>
    </p:spTree>
    <p:extLst>
      <p:ext uri="{BB962C8B-B14F-4D97-AF65-F5344CB8AC3E}">
        <p14:creationId xmlns:p14="http://schemas.microsoft.com/office/powerpoint/2010/main" val="10374109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A004F4-F240-48F9-8AE1-486585C7F00D}" type="slidenum">
              <a:rPr lang="en-US" smtClean="0"/>
              <a:t>9</a:t>
            </a:fld>
            <a:endParaRPr lang="en-US" dirty="0"/>
          </a:p>
        </p:txBody>
      </p:sp>
    </p:spTree>
    <p:extLst>
      <p:ext uri="{BB962C8B-B14F-4D97-AF65-F5344CB8AC3E}">
        <p14:creationId xmlns:p14="http://schemas.microsoft.com/office/powerpoint/2010/main" val="304807317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8DA08ED5-AEFE-4443-9040-726EF6690995}" type="datetime1">
              <a:rPr lang="en-US" smtClean="0"/>
              <a:t>8/19/2023</a:t>
            </a:fld>
            <a:endParaRPr lang="en-US" dirty="0"/>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US" dirty="0"/>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82EE24B5-652C-4DB5-B7C3-B5BBEC1280B1}" type="slidenum">
              <a:rPr lang="en-US" smtClean="0"/>
              <a:t>‹#›</a:t>
            </a:fld>
            <a:endParaRPr lang="en-US" dirty="0"/>
          </a:p>
        </p:txBody>
      </p:sp>
    </p:spTree>
    <p:extLst>
      <p:ext uri="{BB962C8B-B14F-4D97-AF65-F5344CB8AC3E}">
        <p14:creationId xmlns:p14="http://schemas.microsoft.com/office/powerpoint/2010/main" val="23488462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B2591E0-5367-4F2F-9C30-2087D79A846D}" type="datetime1">
              <a:rPr lang="en-US" noProof="0" smtClean="0"/>
              <a:t>8/19/2023</a:t>
            </a:fld>
            <a:endParaRPr lang="en-US" noProof="0" dirty="0"/>
          </a:p>
        </p:txBody>
      </p:sp>
      <p:sp>
        <p:nvSpPr>
          <p:cNvPr id="6" name="Footer Placeholder 5"/>
          <p:cNvSpPr>
            <a:spLocks noGrp="1"/>
          </p:cNvSpPr>
          <p:nvPr>
            <p:ph type="ftr" sz="quarter" idx="11"/>
          </p:nvPr>
        </p:nvSpPr>
        <p:spPr/>
        <p:txBody>
          <a:bodyPr/>
          <a:lstStyle/>
          <a:p>
            <a:endParaRPr lang="en-US" noProof="0"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82EE24B5-652C-4DB5-B7C3-B5BBEC1280B1}" type="slidenum">
              <a:rPr lang="en-US" noProof="0" smtClean="0"/>
              <a:pPr/>
              <a:t>‹#›</a:t>
            </a:fld>
            <a:endParaRPr lang="en-US" noProof="0" dirty="0"/>
          </a:p>
        </p:txBody>
      </p:sp>
    </p:spTree>
    <p:extLst>
      <p:ext uri="{BB962C8B-B14F-4D97-AF65-F5344CB8AC3E}">
        <p14:creationId xmlns:p14="http://schemas.microsoft.com/office/powerpoint/2010/main" val="979756937"/>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3B2591E0-5367-4F2F-9C30-2087D79A846D}" type="datetime1">
              <a:rPr lang="en-US" noProof="0" smtClean="0"/>
              <a:t>8/19/2023</a:t>
            </a:fld>
            <a:endParaRPr lang="en-US" noProof="0" dirty="0"/>
          </a:p>
        </p:txBody>
      </p:sp>
      <p:sp>
        <p:nvSpPr>
          <p:cNvPr id="5" name="Footer Placeholder 4"/>
          <p:cNvSpPr>
            <a:spLocks noGrp="1"/>
          </p:cNvSpPr>
          <p:nvPr>
            <p:ph type="ftr" sz="quarter" idx="11"/>
          </p:nvPr>
        </p:nvSpPr>
        <p:spPr/>
        <p:txBody>
          <a:bodyPr/>
          <a:lstStyle/>
          <a:p>
            <a:endParaRPr lang="en-US" noProof="0" dirty="0"/>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82EE24B5-652C-4DB5-B7C3-B5BBEC1280B1}" type="slidenum">
              <a:rPr lang="en-US" noProof="0" smtClean="0"/>
              <a:pPr/>
              <a:t>‹#›</a:t>
            </a:fld>
            <a:endParaRPr lang="en-US" noProof="0" dirty="0"/>
          </a:p>
        </p:txBody>
      </p:sp>
    </p:spTree>
    <p:extLst>
      <p:ext uri="{BB962C8B-B14F-4D97-AF65-F5344CB8AC3E}">
        <p14:creationId xmlns:p14="http://schemas.microsoft.com/office/powerpoint/2010/main" val="2727657652"/>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3B2591E0-5367-4F2F-9C30-2087D79A846D}" type="datetime1">
              <a:rPr lang="en-US" noProof="0" smtClean="0"/>
              <a:t>8/19/2023</a:t>
            </a:fld>
            <a:endParaRPr lang="en-US" noProof="0" dirty="0"/>
          </a:p>
        </p:txBody>
      </p:sp>
      <p:sp>
        <p:nvSpPr>
          <p:cNvPr id="5" name="Footer Placeholder 4"/>
          <p:cNvSpPr>
            <a:spLocks noGrp="1"/>
          </p:cNvSpPr>
          <p:nvPr>
            <p:ph type="ftr" sz="quarter" idx="11"/>
          </p:nvPr>
        </p:nvSpPr>
        <p:spPr/>
        <p:txBody>
          <a:bodyPr/>
          <a:lstStyle/>
          <a:p>
            <a:endParaRPr lang="en-US" noProof="0" dirty="0"/>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82EE24B5-652C-4DB5-B7C3-B5BBEC1280B1}" type="slidenum">
              <a:rPr lang="en-US" noProof="0" smtClean="0"/>
              <a:pPr/>
              <a:t>‹#›</a:t>
            </a:fld>
            <a:endParaRPr lang="en-US" noProof="0" dirty="0"/>
          </a:p>
        </p:txBody>
      </p:sp>
    </p:spTree>
    <p:extLst>
      <p:ext uri="{BB962C8B-B14F-4D97-AF65-F5344CB8AC3E}">
        <p14:creationId xmlns:p14="http://schemas.microsoft.com/office/powerpoint/2010/main" val="3138191873"/>
      </p:ext>
    </p:extLst>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B2591E0-5367-4F2F-9C30-2087D79A846D}" type="datetime1">
              <a:rPr lang="en-US" noProof="0" smtClean="0"/>
              <a:t>8/19/2023</a:t>
            </a:fld>
            <a:endParaRPr lang="en-US" noProof="0" dirty="0"/>
          </a:p>
        </p:txBody>
      </p:sp>
      <p:sp>
        <p:nvSpPr>
          <p:cNvPr id="5" name="Footer Placeholder 4"/>
          <p:cNvSpPr>
            <a:spLocks noGrp="1"/>
          </p:cNvSpPr>
          <p:nvPr>
            <p:ph type="ftr" sz="quarter" idx="11"/>
          </p:nvPr>
        </p:nvSpPr>
        <p:spPr/>
        <p:txBody>
          <a:bodyPr/>
          <a:lstStyle/>
          <a:p>
            <a:endParaRPr lang="en-US" noProof="0"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82EE24B5-652C-4DB5-B7C3-B5BBEC1280B1}" type="slidenum">
              <a:rPr lang="en-US" noProof="0" smtClean="0"/>
              <a:pPr/>
              <a:t>‹#›</a:t>
            </a:fld>
            <a:endParaRPr lang="en-US" noProof="0" dirty="0"/>
          </a:p>
        </p:txBody>
      </p:sp>
    </p:spTree>
    <p:extLst>
      <p:ext uri="{BB962C8B-B14F-4D97-AF65-F5344CB8AC3E}">
        <p14:creationId xmlns:p14="http://schemas.microsoft.com/office/powerpoint/2010/main" val="3034032532"/>
      </p:ext>
    </p:extLst>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3B2591E0-5367-4F2F-9C30-2087D79A846D}" type="datetime1">
              <a:rPr lang="en-US" noProof="0" smtClean="0"/>
              <a:t>8/19/2023</a:t>
            </a:fld>
            <a:endParaRPr lang="en-US" noProof="0" dirty="0"/>
          </a:p>
        </p:txBody>
      </p:sp>
      <p:sp>
        <p:nvSpPr>
          <p:cNvPr id="8" name="Footer Placeholder 7"/>
          <p:cNvSpPr>
            <a:spLocks noGrp="1"/>
          </p:cNvSpPr>
          <p:nvPr>
            <p:ph type="ftr" sz="quarter" idx="11"/>
          </p:nvPr>
        </p:nvSpPr>
        <p:spPr/>
        <p:txBody>
          <a:bodyPr/>
          <a:lstStyle/>
          <a:p>
            <a:endParaRPr lang="en-US" noProof="0" dirty="0"/>
          </a:p>
        </p:txBody>
      </p:sp>
      <p:sp>
        <p:nvSpPr>
          <p:cNvPr id="9" name="Slide Number Placeholder 8"/>
          <p:cNvSpPr>
            <a:spLocks noGrp="1"/>
          </p:cNvSpPr>
          <p:nvPr>
            <p:ph type="sldNum" sz="quarter" idx="12"/>
          </p:nvPr>
        </p:nvSpPr>
        <p:spPr/>
        <p:txBody>
          <a:bodyPr/>
          <a:lstStyle/>
          <a:p>
            <a:fld id="{82EE24B5-652C-4DB5-B7C3-B5BBEC1280B1}" type="slidenum">
              <a:rPr lang="en-US" noProof="0" smtClean="0"/>
              <a:pPr/>
              <a:t>‹#›</a:t>
            </a:fld>
            <a:endParaRPr lang="en-US" noProof="0" dirty="0"/>
          </a:p>
        </p:txBody>
      </p:sp>
    </p:spTree>
    <p:extLst>
      <p:ext uri="{BB962C8B-B14F-4D97-AF65-F5344CB8AC3E}">
        <p14:creationId xmlns:p14="http://schemas.microsoft.com/office/powerpoint/2010/main" val="362603568"/>
      </p:ext>
    </p:extLst>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3B2591E0-5367-4F2F-9C30-2087D79A846D}" type="datetime1">
              <a:rPr lang="en-US" noProof="0" smtClean="0"/>
              <a:t>8/19/2023</a:t>
            </a:fld>
            <a:endParaRPr lang="en-US" noProof="0" dirty="0"/>
          </a:p>
        </p:txBody>
      </p:sp>
      <p:sp>
        <p:nvSpPr>
          <p:cNvPr id="8" name="Footer Placeholder 7"/>
          <p:cNvSpPr>
            <a:spLocks noGrp="1"/>
          </p:cNvSpPr>
          <p:nvPr>
            <p:ph type="ftr" sz="quarter" idx="11"/>
          </p:nvPr>
        </p:nvSpPr>
        <p:spPr>
          <a:xfrm>
            <a:off x="561111" y="6391838"/>
            <a:ext cx="3644282" cy="304801"/>
          </a:xfrm>
        </p:spPr>
        <p:txBody>
          <a:bodyPr/>
          <a:lstStyle/>
          <a:p>
            <a:endParaRPr lang="en-US" noProof="0" dirty="0"/>
          </a:p>
        </p:txBody>
      </p:sp>
      <p:sp>
        <p:nvSpPr>
          <p:cNvPr id="9" name="Slide Number Placeholder 8"/>
          <p:cNvSpPr>
            <a:spLocks noGrp="1"/>
          </p:cNvSpPr>
          <p:nvPr>
            <p:ph type="sldNum" sz="quarter" idx="12"/>
          </p:nvPr>
        </p:nvSpPr>
        <p:spPr/>
        <p:txBody>
          <a:bodyPr/>
          <a:lstStyle/>
          <a:p>
            <a:fld id="{82EE24B5-652C-4DB5-B7C3-B5BBEC1280B1}" type="slidenum">
              <a:rPr lang="en-US" noProof="0" smtClean="0"/>
              <a:pPr/>
              <a:t>‹#›</a:t>
            </a:fld>
            <a:endParaRPr lang="en-US" noProof="0" dirty="0"/>
          </a:p>
        </p:txBody>
      </p:sp>
    </p:spTree>
    <p:extLst>
      <p:ext uri="{BB962C8B-B14F-4D97-AF65-F5344CB8AC3E}">
        <p14:creationId xmlns:p14="http://schemas.microsoft.com/office/powerpoint/2010/main" val="3225084854"/>
      </p:ext>
    </p:extLst>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3B2591E0-5367-4F2F-9C30-2087D79A846D}" type="datetime1">
              <a:rPr lang="en-US" noProof="0" smtClean="0"/>
              <a:t>8/19/2023</a:t>
            </a:fld>
            <a:endParaRPr lang="en-US" noProof="0" dirty="0"/>
          </a:p>
        </p:txBody>
      </p:sp>
      <p:sp>
        <p:nvSpPr>
          <p:cNvPr id="5" name="Footer Placeholder 4"/>
          <p:cNvSpPr>
            <a:spLocks noGrp="1"/>
          </p:cNvSpPr>
          <p:nvPr>
            <p:ph type="ftr" sz="quarter" idx="11"/>
          </p:nvPr>
        </p:nvSpPr>
        <p:spPr/>
        <p:txBody>
          <a:bodyPr/>
          <a:lstStyle/>
          <a:p>
            <a:endParaRPr lang="en-US" noProof="0" dirty="0"/>
          </a:p>
        </p:txBody>
      </p:sp>
      <p:sp>
        <p:nvSpPr>
          <p:cNvPr id="6" name="Slide Number Placeholder 5"/>
          <p:cNvSpPr>
            <a:spLocks noGrp="1"/>
          </p:cNvSpPr>
          <p:nvPr>
            <p:ph type="sldNum" sz="quarter" idx="12"/>
          </p:nvPr>
        </p:nvSpPr>
        <p:spPr/>
        <p:txBody>
          <a:bodyPr/>
          <a:lstStyle/>
          <a:p>
            <a:fld id="{82EE24B5-652C-4DB5-B7C3-B5BBEC1280B1}" type="slidenum">
              <a:rPr lang="en-US" noProof="0" smtClean="0"/>
              <a:pPr/>
              <a:t>‹#›</a:t>
            </a:fld>
            <a:endParaRPr lang="en-US" noProof="0" dirty="0"/>
          </a:p>
        </p:txBody>
      </p:sp>
    </p:spTree>
    <p:extLst>
      <p:ext uri="{BB962C8B-B14F-4D97-AF65-F5344CB8AC3E}">
        <p14:creationId xmlns:p14="http://schemas.microsoft.com/office/powerpoint/2010/main" val="936686954"/>
      </p:ext>
    </p:extLst>
  </p:cSld>
  <p:clrMapOvr>
    <a:masterClrMapping/>
  </p:clrMapOvr>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3B2591E0-5367-4F2F-9C30-2087D79A846D}" type="datetime1">
              <a:rPr lang="en-US" noProof="0" smtClean="0"/>
              <a:t>8/19/2023</a:t>
            </a:fld>
            <a:endParaRPr lang="en-US" noProof="0" dirty="0"/>
          </a:p>
        </p:txBody>
      </p:sp>
      <p:sp>
        <p:nvSpPr>
          <p:cNvPr id="5" name="Footer Placeholder 4"/>
          <p:cNvSpPr>
            <a:spLocks noGrp="1"/>
          </p:cNvSpPr>
          <p:nvPr>
            <p:ph type="ftr" sz="quarter" idx="11"/>
          </p:nvPr>
        </p:nvSpPr>
        <p:spPr/>
        <p:txBody>
          <a:bodyPr/>
          <a:lstStyle/>
          <a:p>
            <a:endParaRPr lang="en-US" noProof="0"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82EE24B5-652C-4DB5-B7C3-B5BBEC1280B1}" type="slidenum">
              <a:rPr lang="en-US" noProof="0" smtClean="0"/>
              <a:pPr/>
              <a:t>‹#›</a:t>
            </a:fld>
            <a:endParaRPr lang="en-US" noProof="0" dirty="0"/>
          </a:p>
        </p:txBody>
      </p:sp>
    </p:spTree>
    <p:extLst>
      <p:ext uri="{BB962C8B-B14F-4D97-AF65-F5344CB8AC3E}">
        <p14:creationId xmlns:p14="http://schemas.microsoft.com/office/powerpoint/2010/main" val="570527849"/>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312561F-7E45-400C-8758-912CDFE9410A}" type="datetime1">
              <a:rPr lang="en-US" smtClean="0"/>
              <a:t>8/19/2023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2EE24B5-652C-4DB5-B7C3-B5BBEC1280B1}" type="slidenum">
              <a:rPr lang="en-US" smtClean="0"/>
              <a:t>‹#›</a:t>
            </a:fld>
            <a:endParaRPr lang="en-US" dirty="0"/>
          </a:p>
        </p:txBody>
      </p:sp>
    </p:spTree>
    <p:extLst>
      <p:ext uri="{BB962C8B-B14F-4D97-AF65-F5344CB8AC3E}">
        <p14:creationId xmlns:p14="http://schemas.microsoft.com/office/powerpoint/2010/main" val="6322429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5E24BC7-4CDB-41D7-81AF-9CE8473FF4B8}" type="datetime1">
              <a:rPr lang="en-US" smtClean="0"/>
              <a:t>8/19/2023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82EE24B5-652C-4DB5-B7C3-B5BBEC1280B1}" type="slidenum">
              <a:rPr lang="en-US" smtClean="0"/>
              <a:t>‹#›</a:t>
            </a:fld>
            <a:endParaRPr lang="en-US" dirty="0"/>
          </a:p>
        </p:txBody>
      </p:sp>
    </p:spTree>
    <p:extLst>
      <p:ext uri="{BB962C8B-B14F-4D97-AF65-F5344CB8AC3E}">
        <p14:creationId xmlns:p14="http://schemas.microsoft.com/office/powerpoint/2010/main" val="27033042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97CD216-73DE-4B96-8E1B-BB64D86142BB}" type="datetime1">
              <a:rPr lang="en-US" smtClean="0"/>
              <a:t>8/19/2023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2EE24B5-652C-4DB5-B7C3-B5BBEC1280B1}" type="slidenum">
              <a:rPr lang="en-US" smtClean="0"/>
              <a:t>‹#›</a:t>
            </a:fld>
            <a:endParaRPr lang="en-US" dirty="0"/>
          </a:p>
        </p:txBody>
      </p:sp>
    </p:spTree>
    <p:extLst>
      <p:ext uri="{BB962C8B-B14F-4D97-AF65-F5344CB8AC3E}">
        <p14:creationId xmlns:p14="http://schemas.microsoft.com/office/powerpoint/2010/main" val="14496696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6A5CD8C-7FEF-4E71-8EB9-D3BA6E2E3E9E}" type="datetime1">
              <a:rPr lang="en-US" smtClean="0"/>
              <a:t>8/19/2023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2EE24B5-652C-4DB5-B7C3-B5BBEC1280B1}" type="slidenum">
              <a:rPr lang="en-US" smtClean="0"/>
              <a:t>‹#›</a:t>
            </a:fld>
            <a:endParaRPr lang="en-US" dirty="0"/>
          </a:p>
        </p:txBody>
      </p:sp>
    </p:spTree>
    <p:extLst>
      <p:ext uri="{BB962C8B-B14F-4D97-AF65-F5344CB8AC3E}">
        <p14:creationId xmlns:p14="http://schemas.microsoft.com/office/powerpoint/2010/main" val="1854814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BE4379E-9B58-41EA-B928-5B1C8436A60E}" type="datetime1">
              <a:rPr lang="en-US" smtClean="0"/>
              <a:t>8/19/2023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2EE24B5-652C-4DB5-B7C3-B5BBEC1280B1}" type="slidenum">
              <a:rPr lang="en-US" smtClean="0"/>
              <a:t>‹#›</a:t>
            </a:fld>
            <a:endParaRPr lang="en-US" dirty="0"/>
          </a:p>
        </p:txBody>
      </p:sp>
    </p:spTree>
    <p:extLst>
      <p:ext uri="{BB962C8B-B14F-4D97-AF65-F5344CB8AC3E}">
        <p14:creationId xmlns:p14="http://schemas.microsoft.com/office/powerpoint/2010/main" val="229934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0B0A371-51FE-4D99-BD87-6A650FCE519D}" type="datetime1">
              <a:rPr lang="en-US" smtClean="0"/>
              <a:t>8/19/2023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82EE24B5-652C-4DB5-B7C3-B5BBEC1280B1}" type="slidenum">
              <a:rPr lang="en-US" noProof="0" smtClean="0"/>
              <a:t>‹#›</a:t>
            </a:fld>
            <a:endParaRPr lang="en-US" noProof="0"/>
          </a:p>
        </p:txBody>
      </p:sp>
    </p:spTree>
    <p:extLst>
      <p:ext uri="{BB962C8B-B14F-4D97-AF65-F5344CB8AC3E}">
        <p14:creationId xmlns:p14="http://schemas.microsoft.com/office/powerpoint/2010/main" val="89887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FCF8CFF-A1C0-4B6C-AA8D-BE72CB14468D}" type="datetime1">
              <a:rPr lang="en-US" smtClean="0"/>
              <a:t>8/19/2023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82EE24B5-652C-4DB5-B7C3-B5BBEC1280B1}" type="slidenum">
              <a:rPr lang="en-US" smtClean="0"/>
              <a:t>‹#›</a:t>
            </a:fld>
            <a:endParaRPr lang="en-US" dirty="0"/>
          </a:p>
        </p:txBody>
      </p:sp>
    </p:spTree>
    <p:extLst>
      <p:ext uri="{BB962C8B-B14F-4D97-AF65-F5344CB8AC3E}">
        <p14:creationId xmlns:p14="http://schemas.microsoft.com/office/powerpoint/2010/main" val="1274745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C6D634D-0427-413D-A0D0-098959D06FEF}" type="datetime1">
              <a:rPr lang="en-US" smtClean="0"/>
              <a:t>8/19/2023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82EE24B5-652C-4DB5-B7C3-B5BBEC1280B1}" type="slidenum">
              <a:rPr lang="en-US" smtClean="0"/>
              <a:t>‹#›</a:t>
            </a:fld>
            <a:endParaRPr lang="en-US" dirty="0"/>
          </a:p>
        </p:txBody>
      </p:sp>
    </p:spTree>
    <p:extLst>
      <p:ext uri="{BB962C8B-B14F-4D97-AF65-F5344CB8AC3E}">
        <p14:creationId xmlns:p14="http://schemas.microsoft.com/office/powerpoint/2010/main" val="31750095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3B2591E0-5367-4F2F-9C30-2087D79A846D}" type="datetime1">
              <a:rPr lang="en-US" noProof="0" smtClean="0"/>
              <a:t>8/19/2023</a:t>
            </a:fld>
            <a:endParaRPr lang="en-US" noProof="0" dirty="0"/>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US" noProof="0" dirty="0"/>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82EE24B5-652C-4DB5-B7C3-B5BBEC1280B1}" type="slidenum">
              <a:rPr lang="en-US" noProof="0" smtClean="0"/>
              <a:pPr/>
              <a:t>‹#›</a:t>
            </a:fld>
            <a:endParaRPr lang="en-US" noProof="0" dirty="0"/>
          </a:p>
        </p:txBody>
      </p:sp>
      <p:sp>
        <p:nvSpPr>
          <p:cNvPr id="9" name="Oval 8">
            <a:extLst>
              <a:ext uri="{FF2B5EF4-FFF2-40B4-BE49-F238E27FC236}">
                <a16:creationId xmlns:a16="http://schemas.microsoft.com/office/drawing/2014/main" id="{02A39022-3FE9-CAFF-7C93-F652FE8D304D}"/>
              </a:ext>
            </a:extLst>
          </p:cNvPr>
          <p:cNvSpPr/>
          <p:nvPr userDrawn="1"/>
        </p:nvSpPr>
        <p:spPr>
          <a:xfrm>
            <a:off x="11562237" y="6227432"/>
            <a:ext cx="266400" cy="2664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676283206"/>
      </p:ext>
    </p:extLst>
  </p:cSld>
  <p:clrMap bg1="lt1" tx1="dk1" bg2="lt2" tx2="dk2" accent1="accent1" accent2="accent2" accent3="accent3" accent4="accent4" accent5="accent5" accent6="accent6" hlink="hlink" folHlink="folHlink"/>
  <p:sldLayoutIdLst>
    <p:sldLayoutId id="2147483917" r:id="rId1"/>
    <p:sldLayoutId id="2147483918" r:id="rId2"/>
    <p:sldLayoutId id="2147483919" r:id="rId3"/>
    <p:sldLayoutId id="2147483920" r:id="rId4"/>
    <p:sldLayoutId id="2147483921" r:id="rId5"/>
    <p:sldLayoutId id="2147483922" r:id="rId6"/>
    <p:sldLayoutId id="2147483923" r:id="rId7"/>
    <p:sldLayoutId id="2147483924" r:id="rId8"/>
    <p:sldLayoutId id="2147483925" r:id="rId9"/>
    <p:sldLayoutId id="2147483926" r:id="rId10"/>
    <p:sldLayoutId id="2147483927" r:id="rId11"/>
    <p:sldLayoutId id="2147483928" r:id="rId12"/>
    <p:sldLayoutId id="2147483929" r:id="rId13"/>
    <p:sldLayoutId id="2147483930" r:id="rId14"/>
    <p:sldLayoutId id="2147483931" r:id="rId15"/>
    <p:sldLayoutId id="2147483932" r:id="rId16"/>
    <p:sldLayoutId id="2147483933" r:id="rId17"/>
  </p:sldLayoutIdLst>
  <p:hf hdr="0" ftr="0" dt="0"/>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7.jpeg"/></Relationships>
</file>

<file path=ppt/slides/_rels/slide1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6.xml"/><Relationship Id="rId1" Type="http://schemas.openxmlformats.org/officeDocument/2006/relationships/slideLayout" Target="../slideLayouts/slideLayout6.xml"/><Relationship Id="rId4" Type="http://schemas.openxmlformats.org/officeDocument/2006/relationships/image" Target="../media/image8.jpeg"/></Relationships>
</file>

<file path=ppt/slides/_rels/slide1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3.xml"/><Relationship Id="rId1" Type="http://schemas.openxmlformats.org/officeDocument/2006/relationships/slideLayout" Target="../slideLayouts/slideLayout6.xml"/><Relationship Id="rId4" Type="http://schemas.openxmlformats.org/officeDocument/2006/relationships/image" Target="../media/image9.gif"/></Relationships>
</file>

<file path=ppt/slides/_rels/slide2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4.xml"/><Relationship Id="rId1" Type="http://schemas.openxmlformats.org/officeDocument/2006/relationships/slideLayout" Target="../slideLayouts/slideLayout6.xml"/><Relationship Id="rId4" Type="http://schemas.openxmlformats.org/officeDocument/2006/relationships/image" Target="../media/image10.jpeg"/></Relationships>
</file>

<file path=ppt/slides/_rels/slide2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7.xml"/><Relationship Id="rId1" Type="http://schemas.openxmlformats.org/officeDocument/2006/relationships/slideLayout" Target="../slideLayouts/slideLayout6.xml"/><Relationship Id="rId4" Type="http://schemas.openxmlformats.org/officeDocument/2006/relationships/image" Target="../media/image11.png"/></Relationships>
</file>

<file path=ppt/slides/_rels/slide2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0.xml"/><Relationship Id="rId1" Type="http://schemas.openxmlformats.org/officeDocument/2006/relationships/slideLayout" Target="../slideLayouts/slideLayout6.xml"/><Relationship Id="rId4" Type="http://schemas.openxmlformats.org/officeDocument/2006/relationships/image" Target="../media/image12.jpeg"/></Relationships>
</file>

<file path=ppt/slides/_rels/slide3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1.xml"/><Relationship Id="rId1" Type="http://schemas.openxmlformats.org/officeDocument/2006/relationships/slideLayout" Target="../slideLayouts/slideLayout6.xml"/><Relationship Id="rId4" Type="http://schemas.openxmlformats.org/officeDocument/2006/relationships/image" Target="../media/image13.jpeg"/></Relationships>
</file>

<file path=ppt/slides/_rels/slide3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2.xml"/><Relationship Id="rId1" Type="http://schemas.openxmlformats.org/officeDocument/2006/relationships/slideLayout" Target="../slideLayouts/slideLayout6.xml"/><Relationship Id="rId4" Type="http://schemas.openxmlformats.org/officeDocument/2006/relationships/image" Target="../media/image14.jpeg"/></Relationships>
</file>

<file path=ppt/slides/_rels/slide3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3.xml"/><Relationship Id="rId1" Type="http://schemas.openxmlformats.org/officeDocument/2006/relationships/slideLayout" Target="../slideLayouts/slideLayout6.xml"/><Relationship Id="rId4" Type="http://schemas.openxmlformats.org/officeDocument/2006/relationships/image" Target="../media/image15.jpeg"/></Relationships>
</file>

<file path=ppt/slides/_rels/slide3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0.xml"/><Relationship Id="rId1" Type="http://schemas.openxmlformats.org/officeDocument/2006/relationships/slideLayout" Target="../slideLayouts/slideLayout6.xml"/><Relationship Id="rId4" Type="http://schemas.openxmlformats.org/officeDocument/2006/relationships/image" Target="../media/image16.png"/></Relationships>
</file>

<file path=ppt/slides/_rels/slide4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1.xml"/><Relationship Id="rId1" Type="http://schemas.openxmlformats.org/officeDocument/2006/relationships/slideLayout" Target="../slideLayouts/slideLayout6.xml"/><Relationship Id="rId4" Type="http://schemas.openxmlformats.org/officeDocument/2006/relationships/image" Target="../media/image17.png"/></Relationships>
</file>

<file path=ppt/slides/_rels/slide4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2.xml"/><Relationship Id="rId1" Type="http://schemas.openxmlformats.org/officeDocument/2006/relationships/slideLayout" Target="../slideLayouts/slideLayout6.xml"/><Relationship Id="rId5" Type="http://schemas.openxmlformats.org/officeDocument/2006/relationships/image" Target="../media/image19.jpeg"/><Relationship Id="rId4" Type="http://schemas.openxmlformats.org/officeDocument/2006/relationships/image" Target="../media/image18.jpeg"/></Relationships>
</file>

<file path=ppt/slides/_rels/slide4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3.xml"/><Relationship Id="rId1" Type="http://schemas.openxmlformats.org/officeDocument/2006/relationships/slideLayout" Target="../slideLayouts/slideLayout6.xml"/><Relationship Id="rId4" Type="http://schemas.openxmlformats.org/officeDocument/2006/relationships/image" Target="../media/image20.jpeg"/></Relationships>
</file>

<file path=ppt/slides/_rels/slide4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4.xml"/><Relationship Id="rId1" Type="http://schemas.openxmlformats.org/officeDocument/2006/relationships/slideLayout" Target="../slideLayouts/slideLayout6.xml"/><Relationship Id="rId4" Type="http://schemas.openxmlformats.org/officeDocument/2006/relationships/image" Target="../media/image21.jpeg"/></Relationships>
</file>

<file path=ppt/slides/_rels/slide4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7.xml"/><Relationship Id="rId1" Type="http://schemas.openxmlformats.org/officeDocument/2006/relationships/slideLayout" Target="../slideLayouts/slideLayout6.xml"/><Relationship Id="rId4" Type="http://schemas.openxmlformats.org/officeDocument/2006/relationships/image" Target="../media/image22.jpeg"/></Relationships>
</file>

<file path=ppt/slides/_rels/slide4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9.xml"/><Relationship Id="rId1" Type="http://schemas.openxmlformats.org/officeDocument/2006/relationships/slideLayout" Target="../slideLayouts/slideLayout6.xml"/><Relationship Id="rId4" Type="http://schemas.openxmlformats.org/officeDocument/2006/relationships/image" Target="../media/image23.png"/></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1.xml"/><Relationship Id="rId1" Type="http://schemas.openxmlformats.org/officeDocument/2006/relationships/slideLayout" Target="../slideLayouts/slideLayout6.xml"/><Relationship Id="rId4" Type="http://schemas.openxmlformats.org/officeDocument/2006/relationships/image" Target="../media/image24.jpeg"/></Relationships>
</file>

<file path=ppt/slides/_rels/slide5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2.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3.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4.xml"/><Relationship Id="rId1" Type="http://schemas.openxmlformats.org/officeDocument/2006/relationships/slideLayout" Target="../slideLayouts/slideLayout6.xml"/><Relationship Id="rId4" Type="http://schemas.openxmlformats.org/officeDocument/2006/relationships/image" Target="../media/image25.png"/></Relationships>
</file>

<file path=ppt/slides/_rels/slide5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5.xm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6.xml"/><Relationship Id="rId1" Type="http://schemas.openxmlformats.org/officeDocument/2006/relationships/slideLayout" Target="../slideLayouts/slideLayout6.xml"/><Relationship Id="rId4" Type="http://schemas.openxmlformats.org/officeDocument/2006/relationships/image" Target="../media/image26.jpeg"/></Relationships>
</file>

<file path=ppt/slides/_rels/slide5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7.xml"/><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8.xml"/><Relationship Id="rId1" Type="http://schemas.openxmlformats.org/officeDocument/2006/relationships/slideLayout" Target="../slideLayouts/slideLayout6.xml"/><Relationship Id="rId4" Type="http://schemas.openxmlformats.org/officeDocument/2006/relationships/image" Target="../media/image27.png"/></Relationships>
</file>

<file path=ppt/slides/_rels/slide5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9.xml"/><Relationship Id="rId1" Type="http://schemas.openxmlformats.org/officeDocument/2006/relationships/slideLayout" Target="../slideLayouts/slideLayout6.xml"/><Relationship Id="rId4" Type="http://schemas.openxmlformats.org/officeDocument/2006/relationships/image" Target="../media/image28.png"/></Relationships>
</file>

<file path=ppt/slides/_rels/slide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60.xml"/><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61.xml"/><Relationship Id="rId1" Type="http://schemas.openxmlformats.org/officeDocument/2006/relationships/slideLayout" Target="../slideLayouts/slideLayout6.xml"/><Relationship Id="rId4" Type="http://schemas.openxmlformats.org/officeDocument/2006/relationships/image" Target="../media/image29.jpeg"/></Relationships>
</file>

<file path=ppt/slides/_rels/slide6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62.xml"/><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63.xml"/><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64.xml"/><Relationship Id="rId1" Type="http://schemas.openxmlformats.org/officeDocument/2006/relationships/slideLayout" Target="../slideLayouts/slideLayout6.xml"/><Relationship Id="rId4" Type="http://schemas.openxmlformats.org/officeDocument/2006/relationships/image" Target="../media/image30.png"/></Relationships>
</file>

<file path=ppt/slides/_rels/slide6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65.xml"/><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66.xml"/><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67.xml"/><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68.xml"/><Relationship Id="rId1" Type="http://schemas.openxmlformats.org/officeDocument/2006/relationships/slideLayout" Target="../slideLayouts/slideLayout6.xml"/><Relationship Id="rId5" Type="http://schemas.openxmlformats.org/officeDocument/2006/relationships/image" Target="../media/image32.png"/><Relationship Id="rId4" Type="http://schemas.openxmlformats.org/officeDocument/2006/relationships/image" Target="../media/image31.png"/></Relationships>
</file>

<file path=ppt/slides/_rels/slide6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69.xml"/><Relationship Id="rId1" Type="http://schemas.openxmlformats.org/officeDocument/2006/relationships/slideLayout" Target="../slideLayouts/slideLayout6.xml"/><Relationship Id="rId5" Type="http://schemas.openxmlformats.org/officeDocument/2006/relationships/image" Target="../media/image34.png"/><Relationship Id="rId4" Type="http://schemas.openxmlformats.org/officeDocument/2006/relationships/image" Target="../media/image33.png"/></Relationships>
</file>

<file path=ppt/slides/_rels/slide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7.xml"/><Relationship Id="rId1" Type="http://schemas.openxmlformats.org/officeDocument/2006/relationships/slideLayout" Target="../slideLayouts/slideLayout6.xml"/><Relationship Id="rId5" Type="http://schemas.openxmlformats.org/officeDocument/2006/relationships/image" Target="../media/image6.png"/><Relationship Id="rId4" Type="http://schemas.openxmlformats.org/officeDocument/2006/relationships/image" Target="../media/image5.jpeg"/></Relationships>
</file>

<file path=ppt/slides/_rels/slide7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70.xml"/><Relationship Id="rId1" Type="http://schemas.openxmlformats.org/officeDocument/2006/relationships/slideLayout" Target="../slideLayouts/slideLayout6.xml"/><Relationship Id="rId4" Type="http://schemas.openxmlformats.org/officeDocument/2006/relationships/image" Target="../media/image35.png"/></Relationships>
</file>

<file path=ppt/slides/_rels/slide7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71.xml"/><Relationship Id="rId1" Type="http://schemas.openxmlformats.org/officeDocument/2006/relationships/slideLayout" Target="../slideLayouts/slideLayout6.xml"/><Relationship Id="rId4" Type="http://schemas.openxmlformats.org/officeDocument/2006/relationships/image" Target="../media/image36.jpeg"/></Relationships>
</file>

<file path=ppt/slides/_rels/slide7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72.xml"/><Relationship Id="rId1" Type="http://schemas.openxmlformats.org/officeDocument/2006/relationships/slideLayout" Target="../slideLayouts/slideLayout6.xml"/><Relationship Id="rId5" Type="http://schemas.openxmlformats.org/officeDocument/2006/relationships/image" Target="../media/image38.png"/><Relationship Id="rId4" Type="http://schemas.openxmlformats.org/officeDocument/2006/relationships/image" Target="../media/image37.jpeg"/></Relationships>
</file>

<file path=ppt/slides/_rels/slide7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73.xml"/><Relationship Id="rId1" Type="http://schemas.openxmlformats.org/officeDocument/2006/relationships/slideLayout" Target="../slideLayouts/slideLayout6.xml"/><Relationship Id="rId5" Type="http://schemas.openxmlformats.org/officeDocument/2006/relationships/image" Target="../media/image40.png"/><Relationship Id="rId4" Type="http://schemas.openxmlformats.org/officeDocument/2006/relationships/image" Target="../media/image39.jpeg"/></Relationships>
</file>

<file path=ppt/slides/_rels/slide7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74.xml"/><Relationship Id="rId1" Type="http://schemas.openxmlformats.org/officeDocument/2006/relationships/slideLayout" Target="../slideLayouts/slideLayout6.xml"/><Relationship Id="rId5" Type="http://schemas.openxmlformats.org/officeDocument/2006/relationships/image" Target="../media/image42.png"/><Relationship Id="rId4" Type="http://schemas.openxmlformats.org/officeDocument/2006/relationships/image" Target="../media/image41.png"/></Relationships>
</file>

<file path=ppt/slides/_rels/slide7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75.xml"/><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76.xml"/><Relationship Id="rId1" Type="http://schemas.openxmlformats.org/officeDocument/2006/relationships/slideLayout" Target="../slideLayouts/slideLayout6.xml"/><Relationship Id="rId4" Type="http://schemas.openxmlformats.org/officeDocument/2006/relationships/image" Target="../media/image43.jpeg"/></Relationships>
</file>

<file path=ppt/slides/_rels/slide7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77.xml"/><Relationship Id="rId1" Type="http://schemas.openxmlformats.org/officeDocument/2006/relationships/slideLayout" Target="../slideLayouts/slideLayout6.xml"/><Relationship Id="rId4" Type="http://schemas.openxmlformats.org/officeDocument/2006/relationships/image" Target="../media/image44.png"/></Relationships>
</file>

<file path=ppt/slides/_rels/slide7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78.xml"/><Relationship Id="rId1" Type="http://schemas.openxmlformats.org/officeDocument/2006/relationships/slideLayout" Target="../slideLayouts/slideLayout6.xml"/><Relationship Id="rId4" Type="http://schemas.openxmlformats.org/officeDocument/2006/relationships/image" Target="../media/image45.png"/></Relationships>
</file>

<file path=ppt/slides/_rels/slide7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79.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80.xml"/><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81.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2" descr="Blue rectangle">
            <a:extLst>
              <a:ext uri="{FF2B5EF4-FFF2-40B4-BE49-F238E27FC236}">
                <a16:creationId xmlns:a16="http://schemas.microsoft.com/office/drawing/2014/main" id="{482BBC39-5D4C-4E24-ADB1-5FFFBA7198DC}"/>
              </a:ext>
            </a:extLst>
          </p:cNvPr>
          <p:cNvSpPr/>
          <p:nvPr/>
        </p:nvSpPr>
        <p:spPr>
          <a:xfrm>
            <a:off x="0" y="0"/>
            <a:ext cx="12188952" cy="6858000"/>
          </a:xfrm>
          <a:prstGeom prst="rect">
            <a:avLst/>
          </a:prstGeom>
          <a:blipFill>
            <a:blip r:embed="rId3"/>
            <a:srcRect/>
            <a:stretch>
              <a:fillRect l="-12" r="-12"/>
            </a:stretch>
          </a:blipFill>
        </p:spPr>
        <p:txBody>
          <a:bodyPr wrap="square" lIns="0" tIns="0" rIns="0" bIns="0" rtlCol="0"/>
          <a:lstStyle/>
          <a:p>
            <a:endParaRPr lang="en-US" dirty="0"/>
          </a:p>
        </p:txBody>
      </p:sp>
      <p:sp>
        <p:nvSpPr>
          <p:cNvPr id="4" name="object 3" descr="People with documents">
            <a:extLst>
              <a:ext uri="{FF2B5EF4-FFF2-40B4-BE49-F238E27FC236}">
                <a16:creationId xmlns:a16="http://schemas.microsoft.com/office/drawing/2014/main" id="{0CA2E80D-F3EC-4A5F-8E65-56FEA206EE0F}"/>
              </a:ext>
            </a:extLst>
          </p:cNvPr>
          <p:cNvSpPr/>
          <p:nvPr/>
        </p:nvSpPr>
        <p:spPr>
          <a:xfrm>
            <a:off x="-75415" y="0"/>
            <a:ext cx="12189460" cy="6858000"/>
          </a:xfrm>
          <a:custGeom>
            <a:avLst/>
            <a:gdLst/>
            <a:ahLst/>
            <a:cxnLst/>
            <a:rect l="l" t="t" r="r" b="b"/>
            <a:pathLst>
              <a:path w="12189460" h="6858000">
                <a:moveTo>
                  <a:pt x="0" y="6858000"/>
                </a:moveTo>
                <a:lnTo>
                  <a:pt x="12188952" y="6858000"/>
                </a:lnTo>
                <a:lnTo>
                  <a:pt x="12188952" y="0"/>
                </a:lnTo>
                <a:lnTo>
                  <a:pt x="0" y="0"/>
                </a:lnTo>
                <a:lnTo>
                  <a:pt x="0" y="6858000"/>
                </a:lnTo>
                <a:close/>
              </a:path>
            </a:pathLst>
          </a:custGeom>
          <a:solidFill>
            <a:schemeClr val="tx2">
              <a:alpha val="69999"/>
            </a:schemeClr>
          </a:solidFill>
        </p:spPr>
        <p:txBody>
          <a:bodyPr wrap="square" lIns="0" tIns="0" rIns="0" bIns="0" rtlCol="0"/>
          <a:lstStyle/>
          <a:p>
            <a:endParaRPr lang="en-US" dirty="0"/>
          </a:p>
        </p:txBody>
      </p:sp>
      <p:sp>
        <p:nvSpPr>
          <p:cNvPr id="2" name="Title 1">
            <a:extLst>
              <a:ext uri="{FF2B5EF4-FFF2-40B4-BE49-F238E27FC236}">
                <a16:creationId xmlns:a16="http://schemas.microsoft.com/office/drawing/2014/main" id="{AFB6C91D-4B22-49F1-9A0B-ABEB9E1F5A26}"/>
              </a:ext>
            </a:extLst>
          </p:cNvPr>
          <p:cNvSpPr>
            <a:spLocks noGrp="1"/>
          </p:cNvSpPr>
          <p:nvPr>
            <p:ph type="ctrTitle"/>
          </p:nvPr>
        </p:nvSpPr>
        <p:spPr>
          <a:xfrm>
            <a:off x="1654451" y="2210585"/>
            <a:ext cx="9030879" cy="3421930"/>
          </a:xfrm>
        </p:spPr>
        <p:txBody>
          <a:bodyPr>
            <a:noAutofit/>
          </a:bodyPr>
          <a:lstStyle/>
          <a:p>
            <a:pPr>
              <a:lnSpc>
                <a:spcPct val="125000"/>
              </a:lnSpc>
            </a:pPr>
            <a:r>
              <a:rPr lang="en-US" sz="13800" dirty="0">
                <a:solidFill>
                  <a:schemeClr val="bg1"/>
                </a:solidFill>
                <a:latin typeface="Gill Sans MT" panose="020B0502020104020203" pitchFamily="34" charset="0"/>
              </a:rPr>
              <a:t>Digital</a:t>
            </a:r>
            <a:br>
              <a:rPr lang="en-US" sz="13800" dirty="0">
                <a:solidFill>
                  <a:schemeClr val="bg1"/>
                </a:solidFill>
                <a:latin typeface="Gill Sans MT" panose="020B0502020104020203" pitchFamily="34" charset="0"/>
              </a:rPr>
            </a:br>
            <a:r>
              <a:rPr lang="en-US" sz="13800" dirty="0">
                <a:solidFill>
                  <a:schemeClr val="bg1"/>
                </a:solidFill>
                <a:latin typeface="Gill Sans MT" panose="020B0502020104020203" pitchFamily="34" charset="0"/>
              </a:rPr>
              <a:t>Marketing</a:t>
            </a:r>
          </a:p>
        </p:txBody>
      </p:sp>
    </p:spTree>
    <p:extLst>
      <p:ext uri="{BB962C8B-B14F-4D97-AF65-F5344CB8AC3E}">
        <p14:creationId xmlns:p14="http://schemas.microsoft.com/office/powerpoint/2010/main" val="10935560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People's hands">
            <a:extLst>
              <a:ext uri="{FF2B5EF4-FFF2-40B4-BE49-F238E27FC236}">
                <a16:creationId xmlns:a16="http://schemas.microsoft.com/office/drawing/2014/main" id="{7D87B918-371C-4B31-9C7A-1D9A08C8A3BB}"/>
              </a:ext>
            </a:extLst>
          </p:cNvPr>
          <p:cNvPicPr>
            <a:picLocks noGrp="1" noChangeAspect="1"/>
          </p:cNvPicPr>
          <p:nvPr>
            <p:ph sz="half" idx="4294967295"/>
          </p:nvPr>
        </p:nvPicPr>
        <p:blipFill rotWithShape="1">
          <a:blip r:embed="rId3">
            <a:extLst>
              <a:ext uri="{28A0092B-C50C-407E-A947-70E740481C1C}">
                <a14:useLocalDpi xmlns:a14="http://schemas.microsoft.com/office/drawing/2010/main" val="0"/>
              </a:ext>
            </a:extLst>
          </a:blip>
          <a:srcRect/>
          <a:stretch/>
        </p:blipFill>
        <p:spPr>
          <a:xfrm>
            <a:off x="0" y="0"/>
            <a:ext cx="12188825" cy="6856413"/>
          </a:xfrm>
        </p:spPr>
      </p:pic>
      <p:sp>
        <p:nvSpPr>
          <p:cNvPr id="8" name="object 3" descr="Blue rectangle">
            <a:extLst>
              <a:ext uri="{FF2B5EF4-FFF2-40B4-BE49-F238E27FC236}">
                <a16:creationId xmlns:a16="http://schemas.microsoft.com/office/drawing/2014/main" id="{A277388B-76FD-44C4-B506-F8A157E57C65}"/>
              </a:ext>
            </a:extLst>
          </p:cNvPr>
          <p:cNvSpPr/>
          <p:nvPr/>
        </p:nvSpPr>
        <p:spPr>
          <a:xfrm>
            <a:off x="1200" y="0"/>
            <a:ext cx="12189600" cy="6858000"/>
          </a:xfrm>
          <a:custGeom>
            <a:avLst/>
            <a:gdLst/>
            <a:ahLst/>
            <a:cxnLst/>
            <a:rect l="l" t="t" r="r" b="b"/>
            <a:pathLst>
              <a:path w="12189460" h="6858000">
                <a:moveTo>
                  <a:pt x="0" y="6858000"/>
                </a:moveTo>
                <a:lnTo>
                  <a:pt x="12188952" y="6858000"/>
                </a:lnTo>
                <a:lnTo>
                  <a:pt x="12188952" y="0"/>
                </a:lnTo>
                <a:lnTo>
                  <a:pt x="0" y="0"/>
                </a:lnTo>
                <a:lnTo>
                  <a:pt x="0" y="6858000"/>
                </a:lnTo>
                <a:close/>
              </a:path>
            </a:pathLst>
          </a:custGeom>
          <a:solidFill>
            <a:schemeClr val="tx2">
              <a:alpha val="69999"/>
            </a:schemeClr>
          </a:solidFill>
        </p:spPr>
        <p:txBody>
          <a:bodyPr wrap="square" lIns="0" tIns="0" rIns="0" bIns="0" rtlCol="0"/>
          <a:lstStyle/>
          <a:p>
            <a:endParaRPr lang="en-US" dirty="0"/>
          </a:p>
        </p:txBody>
      </p:sp>
      <p:sp>
        <p:nvSpPr>
          <p:cNvPr id="3" name="TextBox 2">
            <a:extLst>
              <a:ext uri="{FF2B5EF4-FFF2-40B4-BE49-F238E27FC236}">
                <a16:creationId xmlns:a16="http://schemas.microsoft.com/office/drawing/2014/main" id="{2578B445-A4C2-436E-8B03-8B6160C6A639}"/>
              </a:ext>
            </a:extLst>
          </p:cNvPr>
          <p:cNvSpPr txBox="1"/>
          <p:nvPr/>
        </p:nvSpPr>
        <p:spPr>
          <a:xfrm>
            <a:off x="4696906" y="69857"/>
            <a:ext cx="6094428" cy="769441"/>
          </a:xfrm>
          <a:prstGeom prst="rect">
            <a:avLst/>
          </a:prstGeom>
          <a:noFill/>
        </p:spPr>
        <p:txBody>
          <a:bodyPr wrap="square">
            <a:spAutoFit/>
          </a:bodyPr>
          <a:lstStyle/>
          <a:p>
            <a:r>
              <a:rPr lang="en-US" sz="4400" dirty="0">
                <a:solidFill>
                  <a:schemeClr val="bg1"/>
                </a:solidFill>
              </a:rPr>
              <a:t>SURVEYS</a:t>
            </a:r>
          </a:p>
        </p:txBody>
      </p:sp>
      <p:sp>
        <p:nvSpPr>
          <p:cNvPr id="5" name="TextBox 4">
            <a:extLst>
              <a:ext uri="{FF2B5EF4-FFF2-40B4-BE49-F238E27FC236}">
                <a16:creationId xmlns:a16="http://schemas.microsoft.com/office/drawing/2014/main" id="{6DBEF9A4-9338-65D7-B4D0-968362613130}"/>
              </a:ext>
            </a:extLst>
          </p:cNvPr>
          <p:cNvSpPr txBox="1"/>
          <p:nvPr/>
        </p:nvSpPr>
        <p:spPr>
          <a:xfrm>
            <a:off x="499620" y="1012850"/>
            <a:ext cx="11481847" cy="5509200"/>
          </a:xfrm>
          <a:prstGeom prst="rect">
            <a:avLst/>
          </a:prstGeom>
          <a:noFill/>
        </p:spPr>
        <p:txBody>
          <a:bodyPr wrap="square">
            <a:spAutoFit/>
          </a:bodyPr>
          <a:lstStyle/>
          <a:p>
            <a:pPr algn="l"/>
            <a:r>
              <a:rPr lang="en-US" sz="3200" b="0" i="0" dirty="0">
                <a:solidFill>
                  <a:schemeClr val="bg1"/>
                </a:solidFill>
                <a:effectLst/>
                <a:latin typeface="freight-text-pro"/>
              </a:rPr>
              <a:t>The types of questions you can ask in a survey are:</a:t>
            </a:r>
          </a:p>
          <a:p>
            <a:pPr algn="l">
              <a:buFont typeface="+mj-lt"/>
              <a:buAutoNum type="arabicPeriod"/>
            </a:pPr>
            <a:r>
              <a:rPr lang="en-US" sz="3200" b="1" i="0" dirty="0">
                <a:solidFill>
                  <a:schemeClr val="bg1"/>
                </a:solidFill>
                <a:effectLst/>
                <a:latin typeface="freight-text-pro"/>
              </a:rPr>
              <a:t>Categorical questions</a:t>
            </a:r>
            <a:r>
              <a:rPr lang="en-US" sz="3200" b="0" i="0" dirty="0">
                <a:solidFill>
                  <a:schemeClr val="bg1"/>
                </a:solidFill>
                <a:effectLst/>
                <a:latin typeface="freight-text-pro"/>
              </a:rPr>
              <a:t>: These include yes/no questions and MCQs</a:t>
            </a:r>
          </a:p>
          <a:p>
            <a:pPr algn="l">
              <a:buFont typeface="+mj-lt"/>
              <a:buAutoNum type="arabicPeriod"/>
            </a:pPr>
            <a:r>
              <a:rPr lang="en-US" sz="3200" b="1" i="0" dirty="0">
                <a:solidFill>
                  <a:schemeClr val="bg1"/>
                </a:solidFill>
                <a:effectLst/>
                <a:latin typeface="freight-text-pro"/>
              </a:rPr>
              <a:t>Ordinal questions</a:t>
            </a:r>
            <a:r>
              <a:rPr lang="en-US" sz="3200" b="0" i="0" dirty="0">
                <a:solidFill>
                  <a:schemeClr val="bg1"/>
                </a:solidFill>
                <a:effectLst/>
                <a:latin typeface="freight-text-pro"/>
              </a:rPr>
              <a:t>: Such questions are used for elements that have a proper order, and you can get counts or percentages to define this order</a:t>
            </a:r>
          </a:p>
          <a:p>
            <a:pPr algn="l">
              <a:buFont typeface="+mj-lt"/>
              <a:buAutoNum type="arabicPeriod"/>
            </a:pPr>
            <a:r>
              <a:rPr lang="en-US" sz="3200" b="1" i="0" dirty="0">
                <a:solidFill>
                  <a:schemeClr val="bg1"/>
                </a:solidFill>
                <a:effectLst/>
                <a:latin typeface="freight-text-pro"/>
              </a:rPr>
              <a:t>Interval/Ratio questions</a:t>
            </a:r>
            <a:r>
              <a:rPr lang="en-US" sz="3200" b="0" i="0" dirty="0">
                <a:solidFill>
                  <a:schemeClr val="bg1"/>
                </a:solidFill>
                <a:effectLst/>
                <a:latin typeface="freight-text-pro"/>
              </a:rPr>
              <a:t>: It can be the Likert scale (‘strongly agree’ to ‘strongly disagree’) or the ranking scale </a:t>
            </a:r>
          </a:p>
          <a:p>
            <a:pPr algn="l">
              <a:buFont typeface="+mj-lt"/>
              <a:buAutoNum type="arabicPeriod"/>
            </a:pPr>
            <a:r>
              <a:rPr lang="en-US" sz="3200" b="1" i="0" dirty="0">
                <a:solidFill>
                  <a:schemeClr val="bg1"/>
                </a:solidFill>
                <a:effectLst/>
                <a:latin typeface="freight-text-pro"/>
              </a:rPr>
              <a:t>Matrix questions</a:t>
            </a:r>
            <a:r>
              <a:rPr lang="en-US" sz="3200" b="0" i="0" dirty="0">
                <a:solidFill>
                  <a:schemeClr val="bg1"/>
                </a:solidFill>
                <a:effectLst/>
                <a:latin typeface="freight-text-pro"/>
              </a:rPr>
              <a:t>: It’s a grid where multiple items can be rated on one scale</a:t>
            </a:r>
          </a:p>
          <a:p>
            <a:pPr algn="l">
              <a:buFont typeface="+mj-lt"/>
              <a:buAutoNum type="arabicPeriod"/>
            </a:pPr>
            <a:r>
              <a:rPr lang="en-US" sz="3200" b="1" i="0" dirty="0">
                <a:solidFill>
                  <a:schemeClr val="bg1"/>
                </a:solidFill>
                <a:effectLst/>
                <a:latin typeface="freight-text-pro"/>
              </a:rPr>
              <a:t>Textbox questions</a:t>
            </a:r>
            <a:r>
              <a:rPr lang="en-US" sz="3200" b="0" i="0" dirty="0">
                <a:solidFill>
                  <a:schemeClr val="bg1"/>
                </a:solidFill>
                <a:effectLst/>
                <a:latin typeface="freight-text-pro"/>
              </a:rPr>
              <a:t>: This can be used to gather respondent-specific data</a:t>
            </a:r>
          </a:p>
        </p:txBody>
      </p:sp>
    </p:spTree>
    <p:extLst>
      <p:ext uri="{BB962C8B-B14F-4D97-AF65-F5344CB8AC3E}">
        <p14:creationId xmlns:p14="http://schemas.microsoft.com/office/powerpoint/2010/main" val="40603846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People's hands">
            <a:extLst>
              <a:ext uri="{FF2B5EF4-FFF2-40B4-BE49-F238E27FC236}">
                <a16:creationId xmlns:a16="http://schemas.microsoft.com/office/drawing/2014/main" id="{7D87B918-371C-4B31-9C7A-1D9A08C8A3BB}"/>
              </a:ext>
            </a:extLst>
          </p:cNvPr>
          <p:cNvPicPr>
            <a:picLocks noGrp="1" noChangeAspect="1"/>
          </p:cNvPicPr>
          <p:nvPr>
            <p:ph sz="half" idx="4294967295"/>
          </p:nvPr>
        </p:nvPicPr>
        <p:blipFill rotWithShape="1">
          <a:blip r:embed="rId3">
            <a:extLst>
              <a:ext uri="{28A0092B-C50C-407E-A947-70E740481C1C}">
                <a14:useLocalDpi xmlns:a14="http://schemas.microsoft.com/office/drawing/2010/main" val="0"/>
              </a:ext>
            </a:extLst>
          </a:blip>
          <a:srcRect/>
          <a:stretch/>
        </p:blipFill>
        <p:spPr>
          <a:xfrm>
            <a:off x="0" y="0"/>
            <a:ext cx="12188825" cy="6856413"/>
          </a:xfrm>
        </p:spPr>
      </p:pic>
      <p:sp>
        <p:nvSpPr>
          <p:cNvPr id="8" name="object 3" descr="Blue rectangle">
            <a:extLst>
              <a:ext uri="{FF2B5EF4-FFF2-40B4-BE49-F238E27FC236}">
                <a16:creationId xmlns:a16="http://schemas.microsoft.com/office/drawing/2014/main" id="{A277388B-76FD-44C4-B506-F8A157E57C65}"/>
              </a:ext>
            </a:extLst>
          </p:cNvPr>
          <p:cNvSpPr/>
          <p:nvPr/>
        </p:nvSpPr>
        <p:spPr>
          <a:xfrm>
            <a:off x="1200" y="0"/>
            <a:ext cx="12189600" cy="6858000"/>
          </a:xfrm>
          <a:custGeom>
            <a:avLst/>
            <a:gdLst/>
            <a:ahLst/>
            <a:cxnLst/>
            <a:rect l="l" t="t" r="r" b="b"/>
            <a:pathLst>
              <a:path w="12189460" h="6858000">
                <a:moveTo>
                  <a:pt x="0" y="6858000"/>
                </a:moveTo>
                <a:lnTo>
                  <a:pt x="12188952" y="6858000"/>
                </a:lnTo>
                <a:lnTo>
                  <a:pt x="12188952" y="0"/>
                </a:lnTo>
                <a:lnTo>
                  <a:pt x="0" y="0"/>
                </a:lnTo>
                <a:lnTo>
                  <a:pt x="0" y="6858000"/>
                </a:lnTo>
                <a:close/>
              </a:path>
            </a:pathLst>
          </a:custGeom>
          <a:solidFill>
            <a:schemeClr val="tx2">
              <a:alpha val="69999"/>
            </a:schemeClr>
          </a:solidFill>
        </p:spPr>
        <p:txBody>
          <a:bodyPr wrap="square" lIns="0" tIns="0" rIns="0" bIns="0" rtlCol="0"/>
          <a:lstStyle/>
          <a:p>
            <a:endParaRPr lang="en-US" dirty="0"/>
          </a:p>
        </p:txBody>
      </p:sp>
      <p:sp>
        <p:nvSpPr>
          <p:cNvPr id="5" name="TextBox 4">
            <a:extLst>
              <a:ext uri="{FF2B5EF4-FFF2-40B4-BE49-F238E27FC236}">
                <a16:creationId xmlns:a16="http://schemas.microsoft.com/office/drawing/2014/main" id="{6DBEF9A4-9338-65D7-B4D0-968362613130}"/>
              </a:ext>
            </a:extLst>
          </p:cNvPr>
          <p:cNvSpPr txBox="1"/>
          <p:nvPr/>
        </p:nvSpPr>
        <p:spPr>
          <a:xfrm>
            <a:off x="499620" y="1012850"/>
            <a:ext cx="11481847" cy="584775"/>
          </a:xfrm>
          <a:prstGeom prst="rect">
            <a:avLst/>
          </a:prstGeom>
          <a:noFill/>
        </p:spPr>
        <p:txBody>
          <a:bodyPr wrap="square">
            <a:spAutoFit/>
          </a:bodyPr>
          <a:lstStyle/>
          <a:p>
            <a:pPr algn="l"/>
            <a:endParaRPr lang="en-US" sz="3200" b="0" i="0" dirty="0">
              <a:solidFill>
                <a:schemeClr val="bg1"/>
              </a:solidFill>
              <a:effectLst/>
              <a:latin typeface="freight-text-pro"/>
            </a:endParaRPr>
          </a:p>
        </p:txBody>
      </p:sp>
      <p:sp>
        <p:nvSpPr>
          <p:cNvPr id="4" name="TextBox 3">
            <a:extLst>
              <a:ext uri="{FF2B5EF4-FFF2-40B4-BE49-F238E27FC236}">
                <a16:creationId xmlns:a16="http://schemas.microsoft.com/office/drawing/2014/main" id="{9FBBEEE7-F63F-1988-C1D0-E071C92F6B4D}"/>
              </a:ext>
            </a:extLst>
          </p:cNvPr>
          <p:cNvSpPr txBox="1"/>
          <p:nvPr/>
        </p:nvSpPr>
        <p:spPr>
          <a:xfrm>
            <a:off x="3193329" y="90927"/>
            <a:ext cx="6094428" cy="830997"/>
          </a:xfrm>
          <a:prstGeom prst="rect">
            <a:avLst/>
          </a:prstGeom>
          <a:noFill/>
        </p:spPr>
        <p:txBody>
          <a:bodyPr wrap="square">
            <a:spAutoFit/>
          </a:bodyPr>
          <a:lstStyle/>
          <a:p>
            <a:pPr algn="ctr"/>
            <a:r>
              <a:rPr lang="en-US" sz="4800" b="1" u="sng" dirty="0">
                <a:solidFill>
                  <a:schemeClr val="bg1"/>
                </a:solidFill>
              </a:rPr>
              <a:t>User interviews</a:t>
            </a:r>
          </a:p>
        </p:txBody>
      </p:sp>
      <p:sp>
        <p:nvSpPr>
          <p:cNvPr id="9" name="TextBox 8">
            <a:extLst>
              <a:ext uri="{FF2B5EF4-FFF2-40B4-BE49-F238E27FC236}">
                <a16:creationId xmlns:a16="http://schemas.microsoft.com/office/drawing/2014/main" id="{8F546EDC-F40C-3D0C-D1B8-85FA9A1F47D9}"/>
              </a:ext>
            </a:extLst>
          </p:cNvPr>
          <p:cNvSpPr txBox="1"/>
          <p:nvPr/>
        </p:nvSpPr>
        <p:spPr>
          <a:xfrm>
            <a:off x="7439942" y="1597625"/>
            <a:ext cx="4440025" cy="3970318"/>
          </a:xfrm>
          <a:prstGeom prst="rect">
            <a:avLst/>
          </a:prstGeom>
          <a:solidFill>
            <a:schemeClr val="accent2">
              <a:lumMod val="50000"/>
            </a:schemeClr>
          </a:solidFill>
        </p:spPr>
        <p:txBody>
          <a:bodyPr wrap="square">
            <a:spAutoFit/>
          </a:bodyPr>
          <a:lstStyle/>
          <a:p>
            <a:r>
              <a:rPr lang="en-US" sz="2800" b="0" i="0" dirty="0">
                <a:solidFill>
                  <a:schemeClr val="bg1"/>
                </a:solidFill>
                <a:effectLst/>
                <a:latin typeface="freight-text-pro"/>
              </a:rPr>
              <a:t>An interview is a one-on-one discussion with your user that goes deep into the user’s background, experiences and needs. It can help you validate your idea and gather feedback on your communication theme or product features.</a:t>
            </a:r>
            <a:endParaRPr lang="en-IN" sz="2800" dirty="0">
              <a:solidFill>
                <a:schemeClr val="bg1"/>
              </a:solidFill>
            </a:endParaRPr>
          </a:p>
        </p:txBody>
      </p:sp>
      <p:pic>
        <p:nvPicPr>
          <p:cNvPr id="10" name="Picture 2" descr="How To Do User Interviews in UX Research Successfully">
            <a:extLst>
              <a:ext uri="{FF2B5EF4-FFF2-40B4-BE49-F238E27FC236}">
                <a16:creationId xmlns:a16="http://schemas.microsoft.com/office/drawing/2014/main" id="{4C6C4B36-184E-95DE-9DDF-0BE5EF9FFF3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0533" y="1605587"/>
            <a:ext cx="6918576" cy="38916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92031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People's hands">
            <a:extLst>
              <a:ext uri="{FF2B5EF4-FFF2-40B4-BE49-F238E27FC236}">
                <a16:creationId xmlns:a16="http://schemas.microsoft.com/office/drawing/2014/main" id="{7D87B918-371C-4B31-9C7A-1D9A08C8A3BB}"/>
              </a:ext>
            </a:extLst>
          </p:cNvPr>
          <p:cNvPicPr>
            <a:picLocks noGrp="1" noChangeAspect="1"/>
          </p:cNvPicPr>
          <p:nvPr>
            <p:ph sz="half" idx="4294967295"/>
          </p:nvPr>
        </p:nvPicPr>
        <p:blipFill rotWithShape="1">
          <a:blip r:embed="rId3">
            <a:extLst>
              <a:ext uri="{28A0092B-C50C-407E-A947-70E740481C1C}">
                <a14:useLocalDpi xmlns:a14="http://schemas.microsoft.com/office/drawing/2010/main" val="0"/>
              </a:ext>
            </a:extLst>
          </a:blip>
          <a:srcRect/>
          <a:stretch/>
        </p:blipFill>
        <p:spPr>
          <a:xfrm>
            <a:off x="0" y="0"/>
            <a:ext cx="12188825" cy="6856413"/>
          </a:xfrm>
        </p:spPr>
      </p:pic>
      <p:sp>
        <p:nvSpPr>
          <p:cNvPr id="8" name="object 3" descr="Blue rectangle">
            <a:extLst>
              <a:ext uri="{FF2B5EF4-FFF2-40B4-BE49-F238E27FC236}">
                <a16:creationId xmlns:a16="http://schemas.microsoft.com/office/drawing/2014/main" id="{A277388B-76FD-44C4-B506-F8A157E57C65}"/>
              </a:ext>
            </a:extLst>
          </p:cNvPr>
          <p:cNvSpPr/>
          <p:nvPr/>
        </p:nvSpPr>
        <p:spPr>
          <a:xfrm>
            <a:off x="1200" y="0"/>
            <a:ext cx="12189600" cy="6858000"/>
          </a:xfrm>
          <a:custGeom>
            <a:avLst/>
            <a:gdLst/>
            <a:ahLst/>
            <a:cxnLst/>
            <a:rect l="l" t="t" r="r" b="b"/>
            <a:pathLst>
              <a:path w="12189460" h="6858000">
                <a:moveTo>
                  <a:pt x="0" y="6858000"/>
                </a:moveTo>
                <a:lnTo>
                  <a:pt x="12188952" y="6858000"/>
                </a:lnTo>
                <a:lnTo>
                  <a:pt x="12188952" y="0"/>
                </a:lnTo>
                <a:lnTo>
                  <a:pt x="0" y="0"/>
                </a:lnTo>
                <a:lnTo>
                  <a:pt x="0" y="6858000"/>
                </a:lnTo>
                <a:close/>
              </a:path>
            </a:pathLst>
          </a:custGeom>
          <a:solidFill>
            <a:schemeClr val="tx2">
              <a:alpha val="69999"/>
            </a:schemeClr>
          </a:solidFill>
        </p:spPr>
        <p:txBody>
          <a:bodyPr wrap="square" lIns="0" tIns="0" rIns="0" bIns="0" rtlCol="0"/>
          <a:lstStyle/>
          <a:p>
            <a:endParaRPr lang="en-US" dirty="0"/>
          </a:p>
        </p:txBody>
      </p:sp>
      <p:sp>
        <p:nvSpPr>
          <p:cNvPr id="5" name="TextBox 4">
            <a:extLst>
              <a:ext uri="{FF2B5EF4-FFF2-40B4-BE49-F238E27FC236}">
                <a16:creationId xmlns:a16="http://schemas.microsoft.com/office/drawing/2014/main" id="{6DBEF9A4-9338-65D7-B4D0-968362613130}"/>
              </a:ext>
            </a:extLst>
          </p:cNvPr>
          <p:cNvSpPr txBox="1"/>
          <p:nvPr/>
        </p:nvSpPr>
        <p:spPr>
          <a:xfrm>
            <a:off x="499620" y="1012850"/>
            <a:ext cx="11481847" cy="584775"/>
          </a:xfrm>
          <a:prstGeom prst="rect">
            <a:avLst/>
          </a:prstGeom>
          <a:noFill/>
        </p:spPr>
        <p:txBody>
          <a:bodyPr wrap="square">
            <a:spAutoFit/>
          </a:bodyPr>
          <a:lstStyle/>
          <a:p>
            <a:pPr algn="l"/>
            <a:endParaRPr lang="en-US" sz="3200" b="0" i="0" dirty="0">
              <a:solidFill>
                <a:schemeClr val="bg1"/>
              </a:solidFill>
              <a:effectLst/>
              <a:latin typeface="freight-text-pro"/>
            </a:endParaRPr>
          </a:p>
        </p:txBody>
      </p:sp>
      <p:sp>
        <p:nvSpPr>
          <p:cNvPr id="9" name="TextBox 8">
            <a:extLst>
              <a:ext uri="{FF2B5EF4-FFF2-40B4-BE49-F238E27FC236}">
                <a16:creationId xmlns:a16="http://schemas.microsoft.com/office/drawing/2014/main" id="{8F546EDC-F40C-3D0C-D1B8-85FA9A1F47D9}"/>
              </a:ext>
            </a:extLst>
          </p:cNvPr>
          <p:cNvSpPr txBox="1"/>
          <p:nvPr/>
        </p:nvSpPr>
        <p:spPr>
          <a:xfrm>
            <a:off x="339364" y="405352"/>
            <a:ext cx="12075736" cy="5632311"/>
          </a:xfrm>
          <a:prstGeom prst="rect">
            <a:avLst/>
          </a:prstGeom>
          <a:noFill/>
        </p:spPr>
        <p:txBody>
          <a:bodyPr wrap="square">
            <a:spAutoFit/>
          </a:bodyPr>
          <a:lstStyle/>
          <a:p>
            <a:pPr algn="l"/>
            <a:r>
              <a:rPr lang="en-US" sz="2400" b="0" i="0" dirty="0">
                <a:solidFill>
                  <a:schemeClr val="bg1"/>
                </a:solidFill>
                <a:effectLst/>
                <a:latin typeface="freight-text-pro"/>
              </a:rPr>
              <a:t>The different types of interviews are:</a:t>
            </a:r>
          </a:p>
          <a:p>
            <a:pPr algn="l">
              <a:buFont typeface="+mj-lt"/>
              <a:buAutoNum type="arabicPeriod"/>
            </a:pPr>
            <a:r>
              <a:rPr lang="en-US" sz="2400" b="0" i="0" dirty="0">
                <a:solidFill>
                  <a:schemeClr val="bg1"/>
                </a:solidFill>
                <a:effectLst/>
                <a:latin typeface="freight-text-pro"/>
              </a:rPr>
              <a:t>Exploratory interview: It helps you discover the pain points of the user and get ideas for new products/features</a:t>
            </a:r>
          </a:p>
          <a:p>
            <a:pPr algn="l">
              <a:buFont typeface="+mj-lt"/>
              <a:buAutoNum type="arabicPeriod"/>
            </a:pPr>
            <a:endParaRPr lang="en-US" sz="2400" b="0" i="0" dirty="0">
              <a:solidFill>
                <a:schemeClr val="bg1"/>
              </a:solidFill>
              <a:effectLst/>
              <a:latin typeface="freight-text-pro"/>
            </a:endParaRPr>
          </a:p>
          <a:p>
            <a:pPr algn="l">
              <a:buFont typeface="+mj-lt"/>
              <a:buAutoNum type="arabicPeriod"/>
            </a:pPr>
            <a:r>
              <a:rPr lang="en-US" sz="2400" b="0" i="0" dirty="0">
                <a:solidFill>
                  <a:schemeClr val="bg1"/>
                </a:solidFill>
                <a:effectLst/>
                <a:latin typeface="freight-text-pro"/>
              </a:rPr>
              <a:t>Validation interview: It serves to test your hypothesis and verify whether your thoughts about the product are shared by the users</a:t>
            </a:r>
          </a:p>
          <a:p>
            <a:pPr algn="l">
              <a:buFont typeface="+mj-lt"/>
              <a:buAutoNum type="arabicPeriod"/>
            </a:pPr>
            <a:endParaRPr lang="en-US" sz="2400" b="0" i="0" dirty="0">
              <a:solidFill>
                <a:schemeClr val="bg1"/>
              </a:solidFill>
              <a:effectLst/>
              <a:latin typeface="freight-text-pro"/>
            </a:endParaRPr>
          </a:p>
          <a:p>
            <a:pPr algn="l">
              <a:buFont typeface="+mj-lt"/>
              <a:buAutoNum type="arabicPeriod"/>
            </a:pPr>
            <a:r>
              <a:rPr lang="en-US" sz="2400" b="0" i="0" dirty="0">
                <a:solidFill>
                  <a:schemeClr val="bg1"/>
                </a:solidFill>
                <a:effectLst/>
                <a:latin typeface="freight-text-pro"/>
              </a:rPr>
              <a:t>Satisfaction-oriented interview: Through it, you can assess user response towards your product</a:t>
            </a:r>
          </a:p>
          <a:p>
            <a:pPr algn="l">
              <a:buFont typeface="+mj-lt"/>
              <a:buAutoNum type="arabicPeriod"/>
            </a:pPr>
            <a:endParaRPr lang="en-US" sz="2400" b="0" i="0" dirty="0">
              <a:solidFill>
                <a:schemeClr val="bg1"/>
              </a:solidFill>
              <a:effectLst/>
              <a:latin typeface="freight-text-pro"/>
            </a:endParaRPr>
          </a:p>
          <a:p>
            <a:pPr algn="l">
              <a:buFont typeface="+mj-lt"/>
              <a:buAutoNum type="arabicPeriod"/>
            </a:pPr>
            <a:r>
              <a:rPr lang="en-US" sz="2400" b="0" i="0" dirty="0">
                <a:solidFill>
                  <a:schemeClr val="bg1"/>
                </a:solidFill>
                <a:effectLst/>
                <a:latin typeface="freight-text-pro"/>
              </a:rPr>
              <a:t>Efficiency interview: This helps you improve the product according to the likes and dislikes of the user</a:t>
            </a:r>
          </a:p>
          <a:p>
            <a:pPr algn="l">
              <a:buFont typeface="+mj-lt"/>
              <a:buAutoNum type="arabicPeriod"/>
            </a:pPr>
            <a:endParaRPr lang="en-US" sz="2400" b="0" i="0" dirty="0">
              <a:solidFill>
                <a:schemeClr val="bg1"/>
              </a:solidFill>
              <a:effectLst/>
              <a:latin typeface="freight-text-pro"/>
            </a:endParaRPr>
          </a:p>
          <a:p>
            <a:pPr algn="l">
              <a:buFont typeface="+mj-lt"/>
              <a:buAutoNum type="arabicPeriod"/>
            </a:pPr>
            <a:r>
              <a:rPr lang="en-US" sz="2400" b="0" i="0" dirty="0">
                <a:solidFill>
                  <a:schemeClr val="bg1"/>
                </a:solidFill>
                <a:effectLst/>
                <a:latin typeface="freight-text-pro"/>
              </a:rPr>
              <a:t>Usability interview: This type of interview is usually conducted when the initial prototypes are made, and it focuses on observing the user while he/she interacts with the prototypes</a:t>
            </a:r>
          </a:p>
        </p:txBody>
      </p:sp>
    </p:spTree>
    <p:extLst>
      <p:ext uri="{BB962C8B-B14F-4D97-AF65-F5344CB8AC3E}">
        <p14:creationId xmlns:p14="http://schemas.microsoft.com/office/powerpoint/2010/main" val="37190912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People's hands">
            <a:extLst>
              <a:ext uri="{FF2B5EF4-FFF2-40B4-BE49-F238E27FC236}">
                <a16:creationId xmlns:a16="http://schemas.microsoft.com/office/drawing/2014/main" id="{7D87B918-371C-4B31-9C7A-1D9A08C8A3BB}"/>
              </a:ext>
            </a:extLst>
          </p:cNvPr>
          <p:cNvPicPr>
            <a:picLocks noGrp="1" noChangeAspect="1"/>
          </p:cNvPicPr>
          <p:nvPr>
            <p:ph sz="half" idx="4294967295"/>
          </p:nvPr>
        </p:nvPicPr>
        <p:blipFill rotWithShape="1">
          <a:blip r:embed="rId3">
            <a:extLst>
              <a:ext uri="{28A0092B-C50C-407E-A947-70E740481C1C}">
                <a14:useLocalDpi xmlns:a14="http://schemas.microsoft.com/office/drawing/2010/main" val="0"/>
              </a:ext>
            </a:extLst>
          </a:blip>
          <a:srcRect/>
          <a:stretch/>
        </p:blipFill>
        <p:spPr>
          <a:xfrm>
            <a:off x="0" y="0"/>
            <a:ext cx="12188825" cy="6856413"/>
          </a:xfrm>
        </p:spPr>
      </p:pic>
      <p:sp>
        <p:nvSpPr>
          <p:cNvPr id="8" name="object 3" descr="Blue rectangle">
            <a:extLst>
              <a:ext uri="{FF2B5EF4-FFF2-40B4-BE49-F238E27FC236}">
                <a16:creationId xmlns:a16="http://schemas.microsoft.com/office/drawing/2014/main" id="{A277388B-76FD-44C4-B506-F8A157E57C65}"/>
              </a:ext>
            </a:extLst>
          </p:cNvPr>
          <p:cNvSpPr/>
          <p:nvPr/>
        </p:nvSpPr>
        <p:spPr>
          <a:xfrm>
            <a:off x="1200" y="0"/>
            <a:ext cx="12189600" cy="6858000"/>
          </a:xfrm>
          <a:custGeom>
            <a:avLst/>
            <a:gdLst/>
            <a:ahLst/>
            <a:cxnLst/>
            <a:rect l="l" t="t" r="r" b="b"/>
            <a:pathLst>
              <a:path w="12189460" h="6858000">
                <a:moveTo>
                  <a:pt x="0" y="6858000"/>
                </a:moveTo>
                <a:lnTo>
                  <a:pt x="12188952" y="6858000"/>
                </a:lnTo>
                <a:lnTo>
                  <a:pt x="12188952" y="0"/>
                </a:lnTo>
                <a:lnTo>
                  <a:pt x="0" y="0"/>
                </a:lnTo>
                <a:lnTo>
                  <a:pt x="0" y="6858000"/>
                </a:lnTo>
                <a:close/>
              </a:path>
            </a:pathLst>
          </a:custGeom>
          <a:solidFill>
            <a:schemeClr val="tx2">
              <a:alpha val="69999"/>
            </a:schemeClr>
          </a:solidFill>
        </p:spPr>
        <p:txBody>
          <a:bodyPr wrap="square" lIns="0" tIns="0" rIns="0" bIns="0" rtlCol="0"/>
          <a:lstStyle/>
          <a:p>
            <a:endParaRPr lang="en-US" dirty="0"/>
          </a:p>
        </p:txBody>
      </p:sp>
      <p:sp>
        <p:nvSpPr>
          <p:cNvPr id="5" name="TextBox 4">
            <a:extLst>
              <a:ext uri="{FF2B5EF4-FFF2-40B4-BE49-F238E27FC236}">
                <a16:creationId xmlns:a16="http://schemas.microsoft.com/office/drawing/2014/main" id="{6DBEF9A4-9338-65D7-B4D0-968362613130}"/>
              </a:ext>
            </a:extLst>
          </p:cNvPr>
          <p:cNvSpPr txBox="1"/>
          <p:nvPr/>
        </p:nvSpPr>
        <p:spPr>
          <a:xfrm>
            <a:off x="499620" y="1012850"/>
            <a:ext cx="11481847" cy="584775"/>
          </a:xfrm>
          <a:prstGeom prst="rect">
            <a:avLst/>
          </a:prstGeom>
          <a:noFill/>
        </p:spPr>
        <p:txBody>
          <a:bodyPr wrap="square">
            <a:spAutoFit/>
          </a:bodyPr>
          <a:lstStyle/>
          <a:p>
            <a:pPr algn="l"/>
            <a:endParaRPr lang="en-US" sz="3200" b="0" i="0" dirty="0">
              <a:solidFill>
                <a:schemeClr val="bg1"/>
              </a:solidFill>
              <a:effectLst/>
              <a:latin typeface="freight-text-pro"/>
            </a:endParaRPr>
          </a:p>
        </p:txBody>
      </p:sp>
      <p:sp>
        <p:nvSpPr>
          <p:cNvPr id="3" name="TextBox 2">
            <a:extLst>
              <a:ext uri="{FF2B5EF4-FFF2-40B4-BE49-F238E27FC236}">
                <a16:creationId xmlns:a16="http://schemas.microsoft.com/office/drawing/2014/main" id="{FEAC6095-93E2-CD9B-B32F-D56BC9C43ED2}"/>
              </a:ext>
            </a:extLst>
          </p:cNvPr>
          <p:cNvSpPr txBox="1"/>
          <p:nvPr/>
        </p:nvSpPr>
        <p:spPr>
          <a:xfrm>
            <a:off x="2891671" y="183260"/>
            <a:ext cx="7628642" cy="646331"/>
          </a:xfrm>
          <a:prstGeom prst="rect">
            <a:avLst/>
          </a:prstGeom>
          <a:noFill/>
        </p:spPr>
        <p:txBody>
          <a:bodyPr wrap="square">
            <a:spAutoFit/>
          </a:bodyPr>
          <a:lstStyle/>
          <a:p>
            <a:pPr algn="l"/>
            <a:r>
              <a:rPr lang="en-US" sz="3600" b="1" i="0" u="sng" dirty="0">
                <a:solidFill>
                  <a:schemeClr val="bg1"/>
                </a:solidFill>
                <a:effectLst/>
                <a:latin typeface="circular"/>
              </a:rPr>
              <a:t>The Process of Conducting Interviews</a:t>
            </a:r>
          </a:p>
        </p:txBody>
      </p:sp>
      <p:sp>
        <p:nvSpPr>
          <p:cNvPr id="6" name="TextBox 5">
            <a:extLst>
              <a:ext uri="{FF2B5EF4-FFF2-40B4-BE49-F238E27FC236}">
                <a16:creationId xmlns:a16="http://schemas.microsoft.com/office/drawing/2014/main" id="{1F1D0229-6144-69CA-CE01-0B7D61FB505E}"/>
              </a:ext>
            </a:extLst>
          </p:cNvPr>
          <p:cNvSpPr txBox="1"/>
          <p:nvPr/>
        </p:nvSpPr>
        <p:spPr>
          <a:xfrm>
            <a:off x="735292" y="1135681"/>
            <a:ext cx="8766927" cy="4832092"/>
          </a:xfrm>
          <a:prstGeom prst="rect">
            <a:avLst/>
          </a:prstGeom>
          <a:noFill/>
        </p:spPr>
        <p:txBody>
          <a:bodyPr wrap="square">
            <a:spAutoFit/>
          </a:bodyPr>
          <a:lstStyle/>
          <a:p>
            <a:pPr algn="l"/>
            <a:r>
              <a:rPr lang="en-US" sz="2800" b="0" i="0" dirty="0">
                <a:solidFill>
                  <a:schemeClr val="bg1"/>
                </a:solidFill>
                <a:effectLst/>
                <a:latin typeface="freight-text-pro"/>
              </a:rPr>
              <a:t>A few things you need to keep in mind are:</a:t>
            </a:r>
          </a:p>
          <a:p>
            <a:pPr algn="l"/>
            <a:endParaRPr lang="en-US" sz="2800" b="0" i="0" dirty="0">
              <a:solidFill>
                <a:schemeClr val="bg1"/>
              </a:solidFill>
              <a:effectLst/>
              <a:latin typeface="freight-text-pro"/>
            </a:endParaRPr>
          </a:p>
          <a:p>
            <a:pPr algn="l">
              <a:buFont typeface="+mj-lt"/>
              <a:buAutoNum type="arabicPeriod"/>
            </a:pPr>
            <a:r>
              <a:rPr lang="en-US" sz="2800" b="0" i="0" dirty="0">
                <a:solidFill>
                  <a:schemeClr val="bg1"/>
                </a:solidFill>
                <a:effectLst/>
                <a:latin typeface="freight-text-pro"/>
              </a:rPr>
              <a:t>Identify your interviewees</a:t>
            </a:r>
          </a:p>
          <a:p>
            <a:pPr algn="l">
              <a:buFont typeface="+mj-lt"/>
              <a:buAutoNum type="arabicPeriod"/>
            </a:pPr>
            <a:r>
              <a:rPr lang="en-US" sz="2800" b="0" i="0" dirty="0">
                <a:solidFill>
                  <a:schemeClr val="bg1"/>
                </a:solidFill>
                <a:effectLst/>
                <a:latin typeface="freight-text-pro"/>
              </a:rPr>
              <a:t>Make a rough script</a:t>
            </a:r>
          </a:p>
          <a:p>
            <a:pPr algn="l">
              <a:buFont typeface="+mj-lt"/>
              <a:buAutoNum type="arabicPeriod"/>
            </a:pPr>
            <a:r>
              <a:rPr lang="en-US" sz="2800" b="0" i="0" dirty="0">
                <a:solidFill>
                  <a:schemeClr val="bg1"/>
                </a:solidFill>
                <a:effectLst/>
                <a:latin typeface="freight-text-pro"/>
              </a:rPr>
              <a:t>Inform participants of your purpose for conducting the interview, and assure them of anonymity</a:t>
            </a:r>
          </a:p>
          <a:p>
            <a:pPr algn="l">
              <a:buFont typeface="+mj-lt"/>
              <a:buAutoNum type="arabicPeriod"/>
            </a:pPr>
            <a:r>
              <a:rPr lang="en-US" sz="2800" b="0" i="0" dirty="0">
                <a:solidFill>
                  <a:schemeClr val="bg1"/>
                </a:solidFill>
                <a:effectLst/>
                <a:latin typeface="freight-text-pro"/>
              </a:rPr>
              <a:t>Avoid asking leading questions</a:t>
            </a:r>
          </a:p>
          <a:p>
            <a:pPr algn="l">
              <a:buFont typeface="+mj-lt"/>
              <a:buAutoNum type="arabicPeriod"/>
            </a:pPr>
            <a:r>
              <a:rPr lang="en-US" sz="2800" b="0" i="0" dirty="0">
                <a:solidFill>
                  <a:schemeClr val="bg1"/>
                </a:solidFill>
                <a:effectLst/>
                <a:latin typeface="freight-text-pro"/>
              </a:rPr>
              <a:t>Keep the session short</a:t>
            </a:r>
          </a:p>
          <a:p>
            <a:pPr algn="l">
              <a:buFont typeface="+mj-lt"/>
              <a:buAutoNum type="arabicPeriod"/>
            </a:pPr>
            <a:r>
              <a:rPr lang="en-US" sz="2800" b="0" i="0" dirty="0">
                <a:solidFill>
                  <a:schemeClr val="bg1"/>
                </a:solidFill>
                <a:effectLst/>
                <a:latin typeface="freight-text-pro"/>
              </a:rPr>
              <a:t>Take a break between interviews</a:t>
            </a:r>
          </a:p>
          <a:p>
            <a:pPr algn="l">
              <a:buFont typeface="+mj-lt"/>
              <a:buAutoNum type="arabicPeriod"/>
            </a:pPr>
            <a:r>
              <a:rPr lang="en-US" sz="2800" b="0" i="0" dirty="0">
                <a:solidFill>
                  <a:schemeClr val="bg1"/>
                </a:solidFill>
                <a:effectLst/>
                <a:latin typeface="freight-text-pro"/>
              </a:rPr>
              <a:t>Make the interviewee comfortable and encourage honest and open responses</a:t>
            </a:r>
          </a:p>
        </p:txBody>
      </p:sp>
    </p:spTree>
    <p:extLst>
      <p:ext uri="{BB962C8B-B14F-4D97-AF65-F5344CB8AC3E}">
        <p14:creationId xmlns:p14="http://schemas.microsoft.com/office/powerpoint/2010/main" val="40797077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People's hands">
            <a:extLst>
              <a:ext uri="{FF2B5EF4-FFF2-40B4-BE49-F238E27FC236}">
                <a16:creationId xmlns:a16="http://schemas.microsoft.com/office/drawing/2014/main" id="{7D87B918-371C-4B31-9C7A-1D9A08C8A3BB}"/>
              </a:ext>
            </a:extLst>
          </p:cNvPr>
          <p:cNvPicPr>
            <a:picLocks noGrp="1" noChangeAspect="1"/>
          </p:cNvPicPr>
          <p:nvPr>
            <p:ph sz="half" idx="4294967295"/>
          </p:nvPr>
        </p:nvPicPr>
        <p:blipFill rotWithShape="1">
          <a:blip r:embed="rId3">
            <a:extLst>
              <a:ext uri="{28A0092B-C50C-407E-A947-70E740481C1C}">
                <a14:useLocalDpi xmlns:a14="http://schemas.microsoft.com/office/drawing/2010/main" val="0"/>
              </a:ext>
            </a:extLst>
          </a:blip>
          <a:srcRect/>
          <a:stretch/>
        </p:blipFill>
        <p:spPr>
          <a:xfrm>
            <a:off x="0" y="0"/>
            <a:ext cx="12188825" cy="6856413"/>
          </a:xfrm>
        </p:spPr>
      </p:pic>
      <p:sp>
        <p:nvSpPr>
          <p:cNvPr id="8" name="object 3" descr="Blue rectangle">
            <a:extLst>
              <a:ext uri="{FF2B5EF4-FFF2-40B4-BE49-F238E27FC236}">
                <a16:creationId xmlns:a16="http://schemas.microsoft.com/office/drawing/2014/main" id="{A277388B-76FD-44C4-B506-F8A157E57C65}"/>
              </a:ext>
            </a:extLst>
          </p:cNvPr>
          <p:cNvSpPr/>
          <p:nvPr/>
        </p:nvSpPr>
        <p:spPr>
          <a:xfrm>
            <a:off x="1200" y="0"/>
            <a:ext cx="12189600" cy="6858000"/>
          </a:xfrm>
          <a:custGeom>
            <a:avLst/>
            <a:gdLst/>
            <a:ahLst/>
            <a:cxnLst/>
            <a:rect l="l" t="t" r="r" b="b"/>
            <a:pathLst>
              <a:path w="12189460" h="6858000">
                <a:moveTo>
                  <a:pt x="0" y="6858000"/>
                </a:moveTo>
                <a:lnTo>
                  <a:pt x="12188952" y="6858000"/>
                </a:lnTo>
                <a:lnTo>
                  <a:pt x="12188952" y="0"/>
                </a:lnTo>
                <a:lnTo>
                  <a:pt x="0" y="0"/>
                </a:lnTo>
                <a:lnTo>
                  <a:pt x="0" y="6858000"/>
                </a:lnTo>
                <a:close/>
              </a:path>
            </a:pathLst>
          </a:custGeom>
          <a:solidFill>
            <a:schemeClr val="tx2">
              <a:alpha val="69999"/>
            </a:schemeClr>
          </a:solidFill>
        </p:spPr>
        <p:txBody>
          <a:bodyPr wrap="square" lIns="0" tIns="0" rIns="0" bIns="0" rtlCol="0"/>
          <a:lstStyle/>
          <a:p>
            <a:endParaRPr lang="en-US" dirty="0"/>
          </a:p>
        </p:txBody>
      </p:sp>
      <p:sp>
        <p:nvSpPr>
          <p:cNvPr id="5" name="TextBox 4">
            <a:extLst>
              <a:ext uri="{FF2B5EF4-FFF2-40B4-BE49-F238E27FC236}">
                <a16:creationId xmlns:a16="http://schemas.microsoft.com/office/drawing/2014/main" id="{6DBEF9A4-9338-65D7-B4D0-968362613130}"/>
              </a:ext>
            </a:extLst>
          </p:cNvPr>
          <p:cNvSpPr txBox="1"/>
          <p:nvPr/>
        </p:nvSpPr>
        <p:spPr>
          <a:xfrm>
            <a:off x="499620" y="1012850"/>
            <a:ext cx="11481847" cy="584775"/>
          </a:xfrm>
          <a:prstGeom prst="rect">
            <a:avLst/>
          </a:prstGeom>
          <a:noFill/>
        </p:spPr>
        <p:txBody>
          <a:bodyPr wrap="square">
            <a:spAutoFit/>
          </a:bodyPr>
          <a:lstStyle/>
          <a:p>
            <a:pPr algn="l"/>
            <a:endParaRPr lang="en-US" sz="3200" b="0" i="0" dirty="0">
              <a:solidFill>
                <a:schemeClr val="bg1"/>
              </a:solidFill>
              <a:effectLst/>
              <a:latin typeface="freight-text-pro"/>
            </a:endParaRPr>
          </a:p>
        </p:txBody>
      </p:sp>
      <p:sp>
        <p:nvSpPr>
          <p:cNvPr id="3" name="TextBox 2">
            <a:extLst>
              <a:ext uri="{FF2B5EF4-FFF2-40B4-BE49-F238E27FC236}">
                <a16:creationId xmlns:a16="http://schemas.microsoft.com/office/drawing/2014/main" id="{5BA61BAF-092E-953D-1DE4-138D42D18FB0}"/>
              </a:ext>
            </a:extLst>
          </p:cNvPr>
          <p:cNvSpPr txBox="1"/>
          <p:nvPr/>
        </p:nvSpPr>
        <p:spPr>
          <a:xfrm>
            <a:off x="3028361" y="209818"/>
            <a:ext cx="7369403" cy="769441"/>
          </a:xfrm>
          <a:prstGeom prst="rect">
            <a:avLst/>
          </a:prstGeom>
          <a:noFill/>
        </p:spPr>
        <p:txBody>
          <a:bodyPr wrap="square">
            <a:spAutoFit/>
          </a:bodyPr>
          <a:lstStyle/>
          <a:p>
            <a:pPr algn="l"/>
            <a:r>
              <a:rPr lang="en-IN" sz="4400" b="1" i="0" dirty="0">
                <a:solidFill>
                  <a:schemeClr val="bg1"/>
                </a:solidFill>
                <a:effectLst/>
                <a:latin typeface="circular"/>
              </a:rPr>
              <a:t>Creating Interview Questions</a:t>
            </a:r>
          </a:p>
        </p:txBody>
      </p:sp>
      <p:sp>
        <p:nvSpPr>
          <p:cNvPr id="6" name="TextBox 5">
            <a:extLst>
              <a:ext uri="{FF2B5EF4-FFF2-40B4-BE49-F238E27FC236}">
                <a16:creationId xmlns:a16="http://schemas.microsoft.com/office/drawing/2014/main" id="{A0C6DBB1-1249-8117-4D61-78E2E9ED6BD7}"/>
              </a:ext>
            </a:extLst>
          </p:cNvPr>
          <p:cNvSpPr txBox="1"/>
          <p:nvPr/>
        </p:nvSpPr>
        <p:spPr>
          <a:xfrm>
            <a:off x="876693" y="1300899"/>
            <a:ext cx="10815687" cy="4832092"/>
          </a:xfrm>
          <a:prstGeom prst="rect">
            <a:avLst/>
          </a:prstGeom>
          <a:noFill/>
        </p:spPr>
        <p:txBody>
          <a:bodyPr wrap="square">
            <a:spAutoFit/>
          </a:bodyPr>
          <a:lstStyle/>
          <a:p>
            <a:pPr algn="l"/>
            <a:r>
              <a:rPr lang="en-US" sz="2800" b="0" i="0" dirty="0">
                <a:solidFill>
                  <a:schemeClr val="bg1"/>
                </a:solidFill>
                <a:effectLst/>
                <a:latin typeface="freight-text-pro"/>
              </a:rPr>
              <a:t>The primary rules for creating interview questions are:</a:t>
            </a:r>
          </a:p>
          <a:p>
            <a:pPr algn="l">
              <a:buFont typeface="+mj-lt"/>
              <a:buAutoNum type="arabicPeriod"/>
            </a:pPr>
            <a:r>
              <a:rPr lang="en-US" sz="2800" b="0" i="0" dirty="0">
                <a:solidFill>
                  <a:schemeClr val="bg1"/>
                </a:solidFill>
                <a:effectLst/>
                <a:latin typeface="freight-text-pro"/>
              </a:rPr>
              <a:t>Don’t rationalize your decisions with the user; instead, listen to what he/she has to say</a:t>
            </a:r>
          </a:p>
          <a:p>
            <a:pPr algn="l">
              <a:buFont typeface="+mj-lt"/>
              <a:buAutoNum type="arabicPeriod"/>
            </a:pPr>
            <a:r>
              <a:rPr lang="en-US" sz="2800" b="0" i="0" dirty="0">
                <a:solidFill>
                  <a:schemeClr val="bg1"/>
                </a:solidFill>
                <a:effectLst/>
                <a:latin typeface="freight-text-pro"/>
              </a:rPr>
              <a:t>Don’t ask hypothetical questions just to pitch your product</a:t>
            </a:r>
          </a:p>
          <a:p>
            <a:pPr algn="l">
              <a:buFont typeface="+mj-lt"/>
              <a:buAutoNum type="arabicPeriod"/>
            </a:pPr>
            <a:endParaRPr lang="en-US" sz="2800" b="0" i="0" dirty="0">
              <a:solidFill>
                <a:schemeClr val="bg1"/>
              </a:solidFill>
              <a:effectLst/>
              <a:latin typeface="freight-text-pro"/>
            </a:endParaRPr>
          </a:p>
          <a:p>
            <a:pPr algn="l"/>
            <a:r>
              <a:rPr lang="en-US" sz="2800" b="1" i="0" dirty="0">
                <a:solidFill>
                  <a:schemeClr val="bg1"/>
                </a:solidFill>
                <a:effectLst/>
                <a:latin typeface="freight-text-pro"/>
              </a:rPr>
              <a:t>You should cover the following aspects during your interviews:</a:t>
            </a:r>
          </a:p>
          <a:p>
            <a:pPr algn="l">
              <a:buFont typeface="Arial" panose="020B0604020202020204" pitchFamily="34" charset="0"/>
              <a:buChar char="•"/>
            </a:pPr>
            <a:r>
              <a:rPr lang="en-US" sz="2800" b="0" i="0" dirty="0">
                <a:solidFill>
                  <a:schemeClr val="bg1"/>
                </a:solidFill>
                <a:effectLst/>
                <a:latin typeface="freight-text-pro"/>
              </a:rPr>
              <a:t>The problem faced by the user</a:t>
            </a:r>
          </a:p>
          <a:p>
            <a:pPr algn="l">
              <a:buFont typeface="Arial" panose="020B0604020202020204" pitchFamily="34" charset="0"/>
              <a:buChar char="•"/>
            </a:pPr>
            <a:r>
              <a:rPr lang="en-US" sz="2800" b="0" i="0" dirty="0">
                <a:solidFill>
                  <a:schemeClr val="bg1"/>
                </a:solidFill>
                <a:effectLst/>
                <a:latin typeface="freight-text-pro"/>
              </a:rPr>
              <a:t>The frequency with which the user faces this problem</a:t>
            </a:r>
          </a:p>
          <a:p>
            <a:pPr algn="l">
              <a:buFont typeface="Arial" panose="020B0604020202020204" pitchFamily="34" charset="0"/>
              <a:buChar char="•"/>
            </a:pPr>
            <a:r>
              <a:rPr lang="en-US" sz="2800" b="0" i="0" dirty="0">
                <a:solidFill>
                  <a:schemeClr val="bg1"/>
                </a:solidFill>
                <a:effectLst/>
                <a:latin typeface="freight-text-pro"/>
              </a:rPr>
              <a:t>The last time the pain point occurred</a:t>
            </a:r>
          </a:p>
          <a:p>
            <a:pPr algn="l">
              <a:buFont typeface="Arial" panose="020B0604020202020204" pitchFamily="34" charset="0"/>
              <a:buChar char="•"/>
            </a:pPr>
            <a:r>
              <a:rPr lang="en-US" sz="2800" b="0" i="0" dirty="0">
                <a:solidFill>
                  <a:schemeClr val="bg1"/>
                </a:solidFill>
                <a:effectLst/>
                <a:latin typeface="freight-text-pro"/>
              </a:rPr>
              <a:t>What the user has done to solve the problem</a:t>
            </a:r>
          </a:p>
          <a:p>
            <a:pPr algn="l">
              <a:buFont typeface="Arial" panose="020B0604020202020204" pitchFamily="34" charset="0"/>
              <a:buChar char="•"/>
            </a:pPr>
            <a:r>
              <a:rPr lang="en-US" sz="2800" b="0" i="0" dirty="0">
                <a:solidFill>
                  <a:schemeClr val="bg1"/>
                </a:solidFill>
                <a:effectLst/>
                <a:latin typeface="freight-text-pro"/>
              </a:rPr>
              <a:t>What the user like/disliked about the solutions</a:t>
            </a:r>
          </a:p>
        </p:txBody>
      </p:sp>
    </p:spTree>
    <p:extLst>
      <p:ext uri="{BB962C8B-B14F-4D97-AF65-F5344CB8AC3E}">
        <p14:creationId xmlns:p14="http://schemas.microsoft.com/office/powerpoint/2010/main" val="35169323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People's hands">
            <a:extLst>
              <a:ext uri="{FF2B5EF4-FFF2-40B4-BE49-F238E27FC236}">
                <a16:creationId xmlns:a16="http://schemas.microsoft.com/office/drawing/2014/main" id="{7D87B918-371C-4B31-9C7A-1D9A08C8A3BB}"/>
              </a:ext>
            </a:extLst>
          </p:cNvPr>
          <p:cNvPicPr>
            <a:picLocks noGrp="1" noChangeAspect="1"/>
          </p:cNvPicPr>
          <p:nvPr>
            <p:ph sz="half" idx="4294967295"/>
          </p:nvPr>
        </p:nvPicPr>
        <p:blipFill rotWithShape="1">
          <a:blip r:embed="rId3">
            <a:extLst>
              <a:ext uri="{28A0092B-C50C-407E-A947-70E740481C1C}">
                <a14:useLocalDpi xmlns:a14="http://schemas.microsoft.com/office/drawing/2010/main" val="0"/>
              </a:ext>
            </a:extLst>
          </a:blip>
          <a:srcRect/>
          <a:stretch/>
        </p:blipFill>
        <p:spPr>
          <a:xfrm>
            <a:off x="0" y="0"/>
            <a:ext cx="12188825" cy="6856413"/>
          </a:xfrm>
        </p:spPr>
      </p:pic>
      <p:sp>
        <p:nvSpPr>
          <p:cNvPr id="8" name="object 3" descr="Blue rectangle">
            <a:extLst>
              <a:ext uri="{FF2B5EF4-FFF2-40B4-BE49-F238E27FC236}">
                <a16:creationId xmlns:a16="http://schemas.microsoft.com/office/drawing/2014/main" id="{A277388B-76FD-44C4-B506-F8A157E57C65}"/>
              </a:ext>
            </a:extLst>
          </p:cNvPr>
          <p:cNvSpPr/>
          <p:nvPr/>
        </p:nvSpPr>
        <p:spPr>
          <a:xfrm>
            <a:off x="1200" y="0"/>
            <a:ext cx="12189600" cy="6858000"/>
          </a:xfrm>
          <a:custGeom>
            <a:avLst/>
            <a:gdLst/>
            <a:ahLst/>
            <a:cxnLst/>
            <a:rect l="l" t="t" r="r" b="b"/>
            <a:pathLst>
              <a:path w="12189460" h="6858000">
                <a:moveTo>
                  <a:pt x="0" y="6858000"/>
                </a:moveTo>
                <a:lnTo>
                  <a:pt x="12188952" y="6858000"/>
                </a:lnTo>
                <a:lnTo>
                  <a:pt x="12188952" y="0"/>
                </a:lnTo>
                <a:lnTo>
                  <a:pt x="0" y="0"/>
                </a:lnTo>
                <a:lnTo>
                  <a:pt x="0" y="6858000"/>
                </a:lnTo>
                <a:close/>
              </a:path>
            </a:pathLst>
          </a:custGeom>
          <a:solidFill>
            <a:schemeClr val="tx2">
              <a:alpha val="69999"/>
            </a:schemeClr>
          </a:solidFill>
        </p:spPr>
        <p:txBody>
          <a:bodyPr wrap="square" lIns="0" tIns="0" rIns="0" bIns="0" rtlCol="0"/>
          <a:lstStyle/>
          <a:p>
            <a:endParaRPr lang="en-US" dirty="0"/>
          </a:p>
        </p:txBody>
      </p:sp>
      <p:sp>
        <p:nvSpPr>
          <p:cNvPr id="5" name="TextBox 4">
            <a:extLst>
              <a:ext uri="{FF2B5EF4-FFF2-40B4-BE49-F238E27FC236}">
                <a16:creationId xmlns:a16="http://schemas.microsoft.com/office/drawing/2014/main" id="{6DBEF9A4-9338-65D7-B4D0-968362613130}"/>
              </a:ext>
            </a:extLst>
          </p:cNvPr>
          <p:cNvSpPr txBox="1"/>
          <p:nvPr/>
        </p:nvSpPr>
        <p:spPr>
          <a:xfrm>
            <a:off x="499620" y="1012850"/>
            <a:ext cx="11481847" cy="584775"/>
          </a:xfrm>
          <a:prstGeom prst="rect">
            <a:avLst/>
          </a:prstGeom>
          <a:noFill/>
        </p:spPr>
        <p:txBody>
          <a:bodyPr wrap="square">
            <a:spAutoFit/>
          </a:bodyPr>
          <a:lstStyle/>
          <a:p>
            <a:pPr algn="l"/>
            <a:endParaRPr lang="en-US" sz="3200" b="0" i="0" dirty="0">
              <a:solidFill>
                <a:schemeClr val="bg1"/>
              </a:solidFill>
              <a:effectLst/>
              <a:latin typeface="freight-text-pro"/>
            </a:endParaRPr>
          </a:p>
        </p:txBody>
      </p:sp>
      <p:sp>
        <p:nvSpPr>
          <p:cNvPr id="3" name="TextBox 2">
            <a:extLst>
              <a:ext uri="{FF2B5EF4-FFF2-40B4-BE49-F238E27FC236}">
                <a16:creationId xmlns:a16="http://schemas.microsoft.com/office/drawing/2014/main" id="{92BB871E-8800-7663-C654-E7939A0AE1E0}"/>
              </a:ext>
            </a:extLst>
          </p:cNvPr>
          <p:cNvSpPr txBox="1"/>
          <p:nvPr/>
        </p:nvSpPr>
        <p:spPr>
          <a:xfrm>
            <a:off x="1253766" y="1272619"/>
            <a:ext cx="10463752" cy="3970318"/>
          </a:xfrm>
          <a:prstGeom prst="rect">
            <a:avLst/>
          </a:prstGeom>
          <a:solidFill>
            <a:schemeClr val="accent4">
              <a:lumMod val="50000"/>
            </a:schemeClr>
          </a:solidFill>
        </p:spPr>
        <p:txBody>
          <a:bodyPr wrap="square">
            <a:spAutoFit/>
          </a:bodyPr>
          <a:lstStyle/>
          <a:p>
            <a:pPr algn="ctr"/>
            <a:r>
              <a:rPr lang="en-US" sz="3600" i="0" u="sng" dirty="0">
                <a:solidFill>
                  <a:schemeClr val="bg1"/>
                </a:solidFill>
                <a:effectLst/>
                <a:latin typeface="circular"/>
              </a:rPr>
              <a:t>Analyzing Data Collected through Interviews</a:t>
            </a:r>
          </a:p>
          <a:p>
            <a:pPr algn="l"/>
            <a:endParaRPr lang="en-US" sz="3600" b="1" i="0" dirty="0">
              <a:solidFill>
                <a:schemeClr val="bg1"/>
              </a:solidFill>
              <a:effectLst/>
              <a:latin typeface="circular"/>
            </a:endParaRPr>
          </a:p>
          <a:p>
            <a:pPr algn="l"/>
            <a:r>
              <a:rPr lang="en-US" sz="3600" b="0" i="0" dirty="0">
                <a:solidFill>
                  <a:schemeClr val="bg1"/>
                </a:solidFill>
                <a:effectLst/>
                <a:latin typeface="freight-text-pro"/>
              </a:rPr>
              <a:t>After you’ve completed the entire interview process, you will be left with a lot of data about your user’s needs and expectations. At this juncture, it’s important to analyze this data in a proper manner so as to get the most accurate insights.</a:t>
            </a:r>
          </a:p>
        </p:txBody>
      </p:sp>
    </p:spTree>
    <p:extLst>
      <p:ext uri="{BB962C8B-B14F-4D97-AF65-F5344CB8AC3E}">
        <p14:creationId xmlns:p14="http://schemas.microsoft.com/office/powerpoint/2010/main" val="35710227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People's hands">
            <a:extLst>
              <a:ext uri="{FF2B5EF4-FFF2-40B4-BE49-F238E27FC236}">
                <a16:creationId xmlns:a16="http://schemas.microsoft.com/office/drawing/2014/main" id="{7D87B918-371C-4B31-9C7A-1D9A08C8A3BB}"/>
              </a:ext>
            </a:extLst>
          </p:cNvPr>
          <p:cNvPicPr>
            <a:picLocks noGrp="1" noChangeAspect="1"/>
          </p:cNvPicPr>
          <p:nvPr>
            <p:ph sz="half" idx="4294967295"/>
          </p:nvPr>
        </p:nvPicPr>
        <p:blipFill rotWithShape="1">
          <a:blip r:embed="rId3">
            <a:extLst>
              <a:ext uri="{28A0092B-C50C-407E-A947-70E740481C1C}">
                <a14:useLocalDpi xmlns:a14="http://schemas.microsoft.com/office/drawing/2010/main" val="0"/>
              </a:ext>
            </a:extLst>
          </a:blip>
          <a:srcRect/>
          <a:stretch/>
        </p:blipFill>
        <p:spPr>
          <a:xfrm>
            <a:off x="0" y="0"/>
            <a:ext cx="12188825" cy="6856413"/>
          </a:xfrm>
        </p:spPr>
      </p:pic>
      <p:sp>
        <p:nvSpPr>
          <p:cNvPr id="8" name="object 3" descr="Blue rectangle">
            <a:extLst>
              <a:ext uri="{FF2B5EF4-FFF2-40B4-BE49-F238E27FC236}">
                <a16:creationId xmlns:a16="http://schemas.microsoft.com/office/drawing/2014/main" id="{A277388B-76FD-44C4-B506-F8A157E57C65}"/>
              </a:ext>
            </a:extLst>
          </p:cNvPr>
          <p:cNvSpPr/>
          <p:nvPr/>
        </p:nvSpPr>
        <p:spPr>
          <a:xfrm>
            <a:off x="1200" y="0"/>
            <a:ext cx="12189600" cy="6858000"/>
          </a:xfrm>
          <a:custGeom>
            <a:avLst/>
            <a:gdLst/>
            <a:ahLst/>
            <a:cxnLst/>
            <a:rect l="l" t="t" r="r" b="b"/>
            <a:pathLst>
              <a:path w="12189460" h="6858000">
                <a:moveTo>
                  <a:pt x="0" y="6858000"/>
                </a:moveTo>
                <a:lnTo>
                  <a:pt x="12188952" y="6858000"/>
                </a:lnTo>
                <a:lnTo>
                  <a:pt x="12188952" y="0"/>
                </a:lnTo>
                <a:lnTo>
                  <a:pt x="0" y="0"/>
                </a:lnTo>
                <a:lnTo>
                  <a:pt x="0" y="6858000"/>
                </a:lnTo>
                <a:close/>
              </a:path>
            </a:pathLst>
          </a:custGeom>
          <a:solidFill>
            <a:schemeClr val="tx2">
              <a:alpha val="69999"/>
            </a:schemeClr>
          </a:solidFill>
        </p:spPr>
        <p:txBody>
          <a:bodyPr wrap="square" lIns="0" tIns="0" rIns="0" bIns="0" rtlCol="0"/>
          <a:lstStyle/>
          <a:p>
            <a:endParaRPr lang="en-US" dirty="0"/>
          </a:p>
        </p:txBody>
      </p:sp>
      <p:sp>
        <p:nvSpPr>
          <p:cNvPr id="5" name="TextBox 4">
            <a:extLst>
              <a:ext uri="{FF2B5EF4-FFF2-40B4-BE49-F238E27FC236}">
                <a16:creationId xmlns:a16="http://schemas.microsoft.com/office/drawing/2014/main" id="{6DBEF9A4-9338-65D7-B4D0-968362613130}"/>
              </a:ext>
            </a:extLst>
          </p:cNvPr>
          <p:cNvSpPr txBox="1"/>
          <p:nvPr/>
        </p:nvSpPr>
        <p:spPr>
          <a:xfrm>
            <a:off x="499620" y="1012850"/>
            <a:ext cx="11481847" cy="584775"/>
          </a:xfrm>
          <a:prstGeom prst="rect">
            <a:avLst/>
          </a:prstGeom>
          <a:noFill/>
        </p:spPr>
        <p:txBody>
          <a:bodyPr wrap="square">
            <a:spAutoFit/>
          </a:bodyPr>
          <a:lstStyle/>
          <a:p>
            <a:pPr algn="l"/>
            <a:endParaRPr lang="en-US" sz="3200" b="0" i="0" dirty="0">
              <a:solidFill>
                <a:schemeClr val="bg1"/>
              </a:solidFill>
              <a:effectLst/>
              <a:latin typeface="freight-text-pro"/>
            </a:endParaRPr>
          </a:p>
        </p:txBody>
      </p:sp>
      <p:pic>
        <p:nvPicPr>
          <p:cNvPr id="1026" name="Picture 2" descr="Contextual Inquiry (Hidden dimension of user research) | by Naveen Bodapati  | Medium">
            <a:extLst>
              <a:ext uri="{FF2B5EF4-FFF2-40B4-BE49-F238E27FC236}">
                <a16:creationId xmlns:a16="http://schemas.microsoft.com/office/drawing/2014/main" id="{1D40B0FE-CA82-6AB2-4C63-7FF087A02F6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9620" y="1420010"/>
            <a:ext cx="11430000" cy="3867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03691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People's hands">
            <a:extLst>
              <a:ext uri="{FF2B5EF4-FFF2-40B4-BE49-F238E27FC236}">
                <a16:creationId xmlns:a16="http://schemas.microsoft.com/office/drawing/2014/main" id="{7D87B918-371C-4B31-9C7A-1D9A08C8A3BB}"/>
              </a:ext>
            </a:extLst>
          </p:cNvPr>
          <p:cNvPicPr>
            <a:picLocks noGrp="1" noChangeAspect="1"/>
          </p:cNvPicPr>
          <p:nvPr>
            <p:ph sz="half" idx="4294967295"/>
          </p:nvPr>
        </p:nvPicPr>
        <p:blipFill rotWithShape="1">
          <a:blip r:embed="rId3">
            <a:extLst>
              <a:ext uri="{28A0092B-C50C-407E-A947-70E740481C1C}">
                <a14:useLocalDpi xmlns:a14="http://schemas.microsoft.com/office/drawing/2010/main" val="0"/>
              </a:ext>
            </a:extLst>
          </a:blip>
          <a:srcRect/>
          <a:stretch/>
        </p:blipFill>
        <p:spPr>
          <a:xfrm>
            <a:off x="0" y="0"/>
            <a:ext cx="12188825" cy="6856413"/>
          </a:xfrm>
        </p:spPr>
      </p:pic>
      <p:sp>
        <p:nvSpPr>
          <p:cNvPr id="8" name="object 3" descr="Blue rectangle">
            <a:extLst>
              <a:ext uri="{FF2B5EF4-FFF2-40B4-BE49-F238E27FC236}">
                <a16:creationId xmlns:a16="http://schemas.microsoft.com/office/drawing/2014/main" id="{A277388B-76FD-44C4-B506-F8A157E57C65}"/>
              </a:ext>
            </a:extLst>
          </p:cNvPr>
          <p:cNvSpPr/>
          <p:nvPr/>
        </p:nvSpPr>
        <p:spPr>
          <a:xfrm>
            <a:off x="1200" y="0"/>
            <a:ext cx="12189600" cy="6858000"/>
          </a:xfrm>
          <a:custGeom>
            <a:avLst/>
            <a:gdLst/>
            <a:ahLst/>
            <a:cxnLst/>
            <a:rect l="l" t="t" r="r" b="b"/>
            <a:pathLst>
              <a:path w="12189460" h="6858000">
                <a:moveTo>
                  <a:pt x="0" y="6858000"/>
                </a:moveTo>
                <a:lnTo>
                  <a:pt x="12188952" y="6858000"/>
                </a:lnTo>
                <a:lnTo>
                  <a:pt x="12188952" y="0"/>
                </a:lnTo>
                <a:lnTo>
                  <a:pt x="0" y="0"/>
                </a:lnTo>
                <a:lnTo>
                  <a:pt x="0" y="6858000"/>
                </a:lnTo>
                <a:close/>
              </a:path>
            </a:pathLst>
          </a:custGeom>
          <a:solidFill>
            <a:schemeClr val="tx2">
              <a:alpha val="69999"/>
            </a:schemeClr>
          </a:solidFill>
        </p:spPr>
        <p:txBody>
          <a:bodyPr wrap="square" lIns="0" tIns="0" rIns="0" bIns="0" rtlCol="0"/>
          <a:lstStyle/>
          <a:p>
            <a:endParaRPr lang="en-US" dirty="0"/>
          </a:p>
        </p:txBody>
      </p:sp>
      <p:sp>
        <p:nvSpPr>
          <p:cNvPr id="5" name="TextBox 4">
            <a:extLst>
              <a:ext uri="{FF2B5EF4-FFF2-40B4-BE49-F238E27FC236}">
                <a16:creationId xmlns:a16="http://schemas.microsoft.com/office/drawing/2014/main" id="{6DBEF9A4-9338-65D7-B4D0-968362613130}"/>
              </a:ext>
            </a:extLst>
          </p:cNvPr>
          <p:cNvSpPr txBox="1"/>
          <p:nvPr/>
        </p:nvSpPr>
        <p:spPr>
          <a:xfrm>
            <a:off x="499620" y="1012850"/>
            <a:ext cx="11481847" cy="584775"/>
          </a:xfrm>
          <a:prstGeom prst="rect">
            <a:avLst/>
          </a:prstGeom>
          <a:noFill/>
        </p:spPr>
        <p:txBody>
          <a:bodyPr wrap="square">
            <a:spAutoFit/>
          </a:bodyPr>
          <a:lstStyle/>
          <a:p>
            <a:pPr algn="l"/>
            <a:endParaRPr lang="en-US" sz="3200" b="0" i="0" dirty="0">
              <a:solidFill>
                <a:schemeClr val="bg1"/>
              </a:solidFill>
              <a:effectLst/>
              <a:latin typeface="freight-text-pro"/>
            </a:endParaRPr>
          </a:p>
        </p:txBody>
      </p:sp>
      <p:sp>
        <p:nvSpPr>
          <p:cNvPr id="3" name="TextBox 2">
            <a:extLst>
              <a:ext uri="{FF2B5EF4-FFF2-40B4-BE49-F238E27FC236}">
                <a16:creationId xmlns:a16="http://schemas.microsoft.com/office/drawing/2014/main" id="{6B1CEFE6-4B02-DDD4-C64F-C023EF7A220F}"/>
              </a:ext>
            </a:extLst>
          </p:cNvPr>
          <p:cNvSpPr txBox="1"/>
          <p:nvPr/>
        </p:nvSpPr>
        <p:spPr>
          <a:xfrm>
            <a:off x="355076" y="490194"/>
            <a:ext cx="11481847" cy="5632311"/>
          </a:xfrm>
          <a:prstGeom prst="rect">
            <a:avLst/>
          </a:prstGeom>
          <a:noFill/>
        </p:spPr>
        <p:txBody>
          <a:bodyPr wrap="square">
            <a:spAutoFit/>
          </a:bodyPr>
          <a:lstStyle/>
          <a:p>
            <a:pPr algn="ctr"/>
            <a:r>
              <a:rPr lang="en-US" sz="3600" b="1" i="0" u="sng" dirty="0">
                <a:solidFill>
                  <a:schemeClr val="bg1"/>
                </a:solidFill>
                <a:effectLst/>
                <a:latin typeface="circular"/>
              </a:rPr>
              <a:t>Contextual Inquiry</a:t>
            </a:r>
          </a:p>
          <a:p>
            <a:pPr algn="l"/>
            <a:r>
              <a:rPr lang="en-US" sz="3600" b="0" i="0" dirty="0">
                <a:solidFill>
                  <a:schemeClr val="bg1"/>
                </a:solidFill>
                <a:effectLst/>
                <a:latin typeface="freight-text-pro"/>
              </a:rPr>
              <a:t>Contextual inquiry is an important step in user research which enables you to observe your user directly while he/she performs tasks in the problem space. But it’s not just observation — the participant also talks about what he/she is doing and, in this way, you get live information on the kind of circumstances in which you can expect your product to be used. This information is invaluable in designing a product that understands the user’s context and meets his/her expectations.</a:t>
            </a:r>
          </a:p>
        </p:txBody>
      </p:sp>
    </p:spTree>
    <p:extLst>
      <p:ext uri="{BB962C8B-B14F-4D97-AF65-F5344CB8AC3E}">
        <p14:creationId xmlns:p14="http://schemas.microsoft.com/office/powerpoint/2010/main" val="16610740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People's hands">
            <a:extLst>
              <a:ext uri="{FF2B5EF4-FFF2-40B4-BE49-F238E27FC236}">
                <a16:creationId xmlns:a16="http://schemas.microsoft.com/office/drawing/2014/main" id="{7D87B918-371C-4B31-9C7A-1D9A08C8A3BB}"/>
              </a:ext>
            </a:extLst>
          </p:cNvPr>
          <p:cNvPicPr>
            <a:picLocks noGrp="1" noChangeAspect="1"/>
          </p:cNvPicPr>
          <p:nvPr>
            <p:ph sz="half" idx="4294967295"/>
          </p:nvPr>
        </p:nvPicPr>
        <p:blipFill rotWithShape="1">
          <a:blip r:embed="rId3">
            <a:extLst>
              <a:ext uri="{28A0092B-C50C-407E-A947-70E740481C1C}">
                <a14:useLocalDpi xmlns:a14="http://schemas.microsoft.com/office/drawing/2010/main" val="0"/>
              </a:ext>
            </a:extLst>
          </a:blip>
          <a:srcRect/>
          <a:stretch/>
        </p:blipFill>
        <p:spPr>
          <a:xfrm>
            <a:off x="0" y="0"/>
            <a:ext cx="12188825" cy="6856413"/>
          </a:xfrm>
        </p:spPr>
      </p:pic>
      <p:sp>
        <p:nvSpPr>
          <p:cNvPr id="8" name="object 3" descr="Blue rectangle">
            <a:extLst>
              <a:ext uri="{FF2B5EF4-FFF2-40B4-BE49-F238E27FC236}">
                <a16:creationId xmlns:a16="http://schemas.microsoft.com/office/drawing/2014/main" id="{A277388B-76FD-44C4-B506-F8A157E57C65}"/>
              </a:ext>
            </a:extLst>
          </p:cNvPr>
          <p:cNvSpPr/>
          <p:nvPr/>
        </p:nvSpPr>
        <p:spPr>
          <a:xfrm>
            <a:off x="1200" y="0"/>
            <a:ext cx="12189600" cy="6858000"/>
          </a:xfrm>
          <a:custGeom>
            <a:avLst/>
            <a:gdLst/>
            <a:ahLst/>
            <a:cxnLst/>
            <a:rect l="l" t="t" r="r" b="b"/>
            <a:pathLst>
              <a:path w="12189460" h="6858000">
                <a:moveTo>
                  <a:pt x="0" y="6858000"/>
                </a:moveTo>
                <a:lnTo>
                  <a:pt x="12188952" y="6858000"/>
                </a:lnTo>
                <a:lnTo>
                  <a:pt x="12188952" y="0"/>
                </a:lnTo>
                <a:lnTo>
                  <a:pt x="0" y="0"/>
                </a:lnTo>
                <a:lnTo>
                  <a:pt x="0" y="6858000"/>
                </a:lnTo>
                <a:close/>
              </a:path>
            </a:pathLst>
          </a:custGeom>
          <a:solidFill>
            <a:schemeClr val="tx2">
              <a:alpha val="69999"/>
            </a:schemeClr>
          </a:solidFill>
        </p:spPr>
        <p:txBody>
          <a:bodyPr wrap="square" lIns="0" tIns="0" rIns="0" bIns="0" rtlCol="0"/>
          <a:lstStyle/>
          <a:p>
            <a:endParaRPr lang="en-US" dirty="0"/>
          </a:p>
        </p:txBody>
      </p:sp>
      <p:sp>
        <p:nvSpPr>
          <p:cNvPr id="5" name="TextBox 4">
            <a:extLst>
              <a:ext uri="{FF2B5EF4-FFF2-40B4-BE49-F238E27FC236}">
                <a16:creationId xmlns:a16="http://schemas.microsoft.com/office/drawing/2014/main" id="{6DBEF9A4-9338-65D7-B4D0-968362613130}"/>
              </a:ext>
            </a:extLst>
          </p:cNvPr>
          <p:cNvSpPr txBox="1"/>
          <p:nvPr/>
        </p:nvSpPr>
        <p:spPr>
          <a:xfrm>
            <a:off x="499620" y="1012850"/>
            <a:ext cx="11481847" cy="584775"/>
          </a:xfrm>
          <a:prstGeom prst="rect">
            <a:avLst/>
          </a:prstGeom>
          <a:noFill/>
        </p:spPr>
        <p:txBody>
          <a:bodyPr wrap="square">
            <a:spAutoFit/>
          </a:bodyPr>
          <a:lstStyle/>
          <a:p>
            <a:pPr algn="l"/>
            <a:endParaRPr lang="en-US" sz="3200" b="0" i="0" dirty="0">
              <a:solidFill>
                <a:schemeClr val="bg1"/>
              </a:solidFill>
              <a:effectLst/>
              <a:latin typeface="freight-text-pro"/>
            </a:endParaRPr>
          </a:p>
        </p:txBody>
      </p:sp>
      <p:sp>
        <p:nvSpPr>
          <p:cNvPr id="3" name="TextBox 2">
            <a:extLst>
              <a:ext uri="{FF2B5EF4-FFF2-40B4-BE49-F238E27FC236}">
                <a16:creationId xmlns:a16="http://schemas.microsoft.com/office/drawing/2014/main" id="{C13FCA1C-025F-AA22-FCCE-DB9BCB0B5E01}"/>
              </a:ext>
            </a:extLst>
          </p:cNvPr>
          <p:cNvSpPr txBox="1"/>
          <p:nvPr/>
        </p:nvSpPr>
        <p:spPr>
          <a:xfrm>
            <a:off x="933254" y="1385740"/>
            <a:ext cx="10039546" cy="3539430"/>
          </a:xfrm>
          <a:prstGeom prst="rect">
            <a:avLst/>
          </a:prstGeom>
          <a:noFill/>
        </p:spPr>
        <p:txBody>
          <a:bodyPr wrap="square">
            <a:spAutoFit/>
          </a:bodyPr>
          <a:lstStyle/>
          <a:p>
            <a:pPr algn="l"/>
            <a:r>
              <a:rPr lang="en-US" sz="3200" b="0" i="0" dirty="0">
                <a:solidFill>
                  <a:schemeClr val="bg1"/>
                </a:solidFill>
                <a:effectLst/>
                <a:latin typeface="freight-text-pro"/>
              </a:rPr>
              <a:t>In contextual inquiry, the focus is more on observation than straightforward questioning. This user research method helps you:</a:t>
            </a:r>
          </a:p>
          <a:p>
            <a:pPr algn="l"/>
            <a:endParaRPr lang="en-US" sz="3200" b="0" i="0" dirty="0">
              <a:solidFill>
                <a:schemeClr val="bg1"/>
              </a:solidFill>
              <a:effectLst/>
              <a:latin typeface="freight-text-pro"/>
            </a:endParaRPr>
          </a:p>
          <a:p>
            <a:pPr algn="l">
              <a:buFont typeface="+mj-lt"/>
              <a:buAutoNum type="arabicPeriod"/>
            </a:pPr>
            <a:r>
              <a:rPr lang="en-US" sz="3200" b="0" i="0" dirty="0">
                <a:solidFill>
                  <a:schemeClr val="bg1"/>
                </a:solidFill>
                <a:effectLst/>
                <a:latin typeface="freight-text-pro"/>
              </a:rPr>
              <a:t>Gain first-hand information about user behavior</a:t>
            </a:r>
          </a:p>
          <a:p>
            <a:pPr algn="l">
              <a:buFont typeface="+mj-lt"/>
              <a:buAutoNum type="arabicPeriod"/>
            </a:pPr>
            <a:r>
              <a:rPr lang="en-US" sz="3200" b="0" i="0" dirty="0">
                <a:solidFill>
                  <a:schemeClr val="bg1"/>
                </a:solidFill>
                <a:effectLst/>
                <a:latin typeface="freight-text-pro"/>
              </a:rPr>
              <a:t>Minimize errors and add an additional layer of objectivity</a:t>
            </a:r>
          </a:p>
          <a:p>
            <a:pPr algn="l">
              <a:buFont typeface="+mj-lt"/>
              <a:buAutoNum type="arabicPeriod"/>
            </a:pPr>
            <a:r>
              <a:rPr lang="en-US" sz="3200" b="0" i="0" dirty="0">
                <a:solidFill>
                  <a:schemeClr val="bg1"/>
                </a:solidFill>
                <a:effectLst/>
                <a:latin typeface="freight-text-pro"/>
              </a:rPr>
              <a:t>Identify gaps in the problem space</a:t>
            </a:r>
          </a:p>
        </p:txBody>
      </p:sp>
    </p:spTree>
    <p:extLst>
      <p:ext uri="{BB962C8B-B14F-4D97-AF65-F5344CB8AC3E}">
        <p14:creationId xmlns:p14="http://schemas.microsoft.com/office/powerpoint/2010/main" val="28420092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People's hands">
            <a:extLst>
              <a:ext uri="{FF2B5EF4-FFF2-40B4-BE49-F238E27FC236}">
                <a16:creationId xmlns:a16="http://schemas.microsoft.com/office/drawing/2014/main" id="{7D87B918-371C-4B31-9C7A-1D9A08C8A3BB}"/>
              </a:ext>
            </a:extLst>
          </p:cNvPr>
          <p:cNvPicPr>
            <a:picLocks noGrp="1" noChangeAspect="1"/>
          </p:cNvPicPr>
          <p:nvPr>
            <p:ph sz="half" idx="4294967295"/>
          </p:nvPr>
        </p:nvPicPr>
        <p:blipFill rotWithShape="1">
          <a:blip r:embed="rId3">
            <a:extLst>
              <a:ext uri="{28A0092B-C50C-407E-A947-70E740481C1C}">
                <a14:useLocalDpi xmlns:a14="http://schemas.microsoft.com/office/drawing/2010/main" val="0"/>
              </a:ext>
            </a:extLst>
          </a:blip>
          <a:srcRect/>
          <a:stretch/>
        </p:blipFill>
        <p:spPr>
          <a:xfrm>
            <a:off x="0" y="0"/>
            <a:ext cx="12188825" cy="6856413"/>
          </a:xfrm>
        </p:spPr>
      </p:pic>
      <p:sp>
        <p:nvSpPr>
          <p:cNvPr id="8" name="object 3" descr="Blue rectangle">
            <a:extLst>
              <a:ext uri="{FF2B5EF4-FFF2-40B4-BE49-F238E27FC236}">
                <a16:creationId xmlns:a16="http://schemas.microsoft.com/office/drawing/2014/main" id="{A277388B-76FD-44C4-B506-F8A157E57C65}"/>
              </a:ext>
            </a:extLst>
          </p:cNvPr>
          <p:cNvSpPr/>
          <p:nvPr/>
        </p:nvSpPr>
        <p:spPr>
          <a:xfrm>
            <a:off x="1200" y="0"/>
            <a:ext cx="12189600" cy="6858000"/>
          </a:xfrm>
          <a:custGeom>
            <a:avLst/>
            <a:gdLst/>
            <a:ahLst/>
            <a:cxnLst/>
            <a:rect l="l" t="t" r="r" b="b"/>
            <a:pathLst>
              <a:path w="12189460" h="6858000">
                <a:moveTo>
                  <a:pt x="0" y="6858000"/>
                </a:moveTo>
                <a:lnTo>
                  <a:pt x="12188952" y="6858000"/>
                </a:lnTo>
                <a:lnTo>
                  <a:pt x="12188952" y="0"/>
                </a:lnTo>
                <a:lnTo>
                  <a:pt x="0" y="0"/>
                </a:lnTo>
                <a:lnTo>
                  <a:pt x="0" y="6858000"/>
                </a:lnTo>
                <a:close/>
              </a:path>
            </a:pathLst>
          </a:custGeom>
          <a:solidFill>
            <a:schemeClr val="tx2">
              <a:alpha val="69999"/>
            </a:schemeClr>
          </a:solidFill>
        </p:spPr>
        <p:txBody>
          <a:bodyPr wrap="square" lIns="0" tIns="0" rIns="0" bIns="0" rtlCol="0"/>
          <a:lstStyle/>
          <a:p>
            <a:endParaRPr lang="en-US" dirty="0"/>
          </a:p>
        </p:txBody>
      </p:sp>
      <p:sp>
        <p:nvSpPr>
          <p:cNvPr id="5" name="TextBox 4">
            <a:extLst>
              <a:ext uri="{FF2B5EF4-FFF2-40B4-BE49-F238E27FC236}">
                <a16:creationId xmlns:a16="http://schemas.microsoft.com/office/drawing/2014/main" id="{6DBEF9A4-9338-65D7-B4D0-968362613130}"/>
              </a:ext>
            </a:extLst>
          </p:cNvPr>
          <p:cNvSpPr txBox="1"/>
          <p:nvPr/>
        </p:nvSpPr>
        <p:spPr>
          <a:xfrm>
            <a:off x="499620" y="1012850"/>
            <a:ext cx="11481847" cy="584775"/>
          </a:xfrm>
          <a:prstGeom prst="rect">
            <a:avLst/>
          </a:prstGeom>
          <a:noFill/>
        </p:spPr>
        <p:txBody>
          <a:bodyPr wrap="square">
            <a:spAutoFit/>
          </a:bodyPr>
          <a:lstStyle/>
          <a:p>
            <a:pPr algn="l"/>
            <a:endParaRPr lang="en-US" sz="3200" b="0" i="0" dirty="0">
              <a:solidFill>
                <a:schemeClr val="bg1"/>
              </a:solidFill>
              <a:effectLst/>
              <a:latin typeface="freight-text-pro"/>
            </a:endParaRPr>
          </a:p>
        </p:txBody>
      </p:sp>
      <p:sp>
        <p:nvSpPr>
          <p:cNvPr id="3" name="TextBox 2">
            <a:extLst>
              <a:ext uri="{FF2B5EF4-FFF2-40B4-BE49-F238E27FC236}">
                <a16:creationId xmlns:a16="http://schemas.microsoft.com/office/drawing/2014/main" id="{92734914-54B5-BAB0-82C2-BE7880C22AC2}"/>
              </a:ext>
            </a:extLst>
          </p:cNvPr>
          <p:cNvSpPr txBox="1"/>
          <p:nvPr/>
        </p:nvSpPr>
        <p:spPr>
          <a:xfrm>
            <a:off x="290286" y="348792"/>
            <a:ext cx="11691181" cy="4524315"/>
          </a:xfrm>
          <a:prstGeom prst="rect">
            <a:avLst/>
          </a:prstGeom>
          <a:noFill/>
        </p:spPr>
        <p:txBody>
          <a:bodyPr wrap="square">
            <a:spAutoFit/>
          </a:bodyPr>
          <a:lstStyle/>
          <a:p>
            <a:pPr algn="l"/>
            <a:r>
              <a:rPr lang="en-US" sz="3600" b="1" i="0" dirty="0">
                <a:solidFill>
                  <a:schemeClr val="bg1"/>
                </a:solidFill>
                <a:effectLst/>
                <a:latin typeface="circular"/>
              </a:rPr>
              <a:t>Process of Conducting Contextual Inquiry</a:t>
            </a:r>
          </a:p>
          <a:p>
            <a:pPr algn="l"/>
            <a:endParaRPr lang="en-US" sz="3600" b="1" i="0" dirty="0">
              <a:solidFill>
                <a:schemeClr val="bg1"/>
              </a:solidFill>
              <a:effectLst/>
              <a:latin typeface="circular"/>
            </a:endParaRPr>
          </a:p>
          <a:p>
            <a:pPr algn="l"/>
            <a:r>
              <a:rPr lang="en-US" sz="3600" b="0" i="0" dirty="0">
                <a:solidFill>
                  <a:schemeClr val="bg1"/>
                </a:solidFill>
                <a:effectLst/>
                <a:latin typeface="freight-text-pro"/>
              </a:rPr>
              <a:t>Conducting contextual inquiry may seem like a straightforward task, but you should be cognizant of all the steps and considerations involved in this user research method. Besides, you also need to know how to ask questions that arise in your mind, and how to make the participant comfortable so that you can collect accurate data.</a:t>
            </a:r>
          </a:p>
        </p:txBody>
      </p:sp>
    </p:spTree>
    <p:extLst>
      <p:ext uri="{BB962C8B-B14F-4D97-AF65-F5344CB8AC3E}">
        <p14:creationId xmlns:p14="http://schemas.microsoft.com/office/powerpoint/2010/main" val="19025703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2" descr="Blue rectangle">
            <a:extLst>
              <a:ext uri="{FF2B5EF4-FFF2-40B4-BE49-F238E27FC236}">
                <a16:creationId xmlns:a16="http://schemas.microsoft.com/office/drawing/2014/main" id="{482BBC39-5D4C-4E24-ADB1-5FFFBA7198DC}"/>
              </a:ext>
            </a:extLst>
          </p:cNvPr>
          <p:cNvSpPr/>
          <p:nvPr/>
        </p:nvSpPr>
        <p:spPr>
          <a:xfrm>
            <a:off x="0" y="0"/>
            <a:ext cx="12188952" cy="6858000"/>
          </a:xfrm>
          <a:prstGeom prst="rect">
            <a:avLst/>
          </a:prstGeom>
          <a:blipFill>
            <a:blip r:embed="rId3"/>
            <a:srcRect/>
            <a:stretch>
              <a:fillRect l="-12" r="-12"/>
            </a:stretch>
          </a:blipFill>
        </p:spPr>
        <p:txBody>
          <a:bodyPr wrap="square" lIns="0" tIns="0" rIns="0" bIns="0" rtlCol="0"/>
          <a:lstStyle/>
          <a:p>
            <a:endParaRPr lang="en-US" dirty="0"/>
          </a:p>
        </p:txBody>
      </p:sp>
      <p:sp>
        <p:nvSpPr>
          <p:cNvPr id="4" name="object 3" descr="People with documents">
            <a:extLst>
              <a:ext uri="{FF2B5EF4-FFF2-40B4-BE49-F238E27FC236}">
                <a16:creationId xmlns:a16="http://schemas.microsoft.com/office/drawing/2014/main" id="{0CA2E80D-F3EC-4A5F-8E65-56FEA206EE0F}"/>
              </a:ext>
            </a:extLst>
          </p:cNvPr>
          <p:cNvSpPr/>
          <p:nvPr/>
        </p:nvSpPr>
        <p:spPr>
          <a:xfrm>
            <a:off x="-75415" y="0"/>
            <a:ext cx="12189460" cy="6858000"/>
          </a:xfrm>
          <a:custGeom>
            <a:avLst/>
            <a:gdLst/>
            <a:ahLst/>
            <a:cxnLst/>
            <a:rect l="l" t="t" r="r" b="b"/>
            <a:pathLst>
              <a:path w="12189460" h="6858000">
                <a:moveTo>
                  <a:pt x="0" y="6858000"/>
                </a:moveTo>
                <a:lnTo>
                  <a:pt x="12188952" y="6858000"/>
                </a:lnTo>
                <a:lnTo>
                  <a:pt x="12188952" y="0"/>
                </a:lnTo>
                <a:lnTo>
                  <a:pt x="0" y="0"/>
                </a:lnTo>
                <a:lnTo>
                  <a:pt x="0" y="6858000"/>
                </a:lnTo>
                <a:close/>
              </a:path>
            </a:pathLst>
          </a:custGeom>
          <a:solidFill>
            <a:schemeClr val="tx2">
              <a:alpha val="69999"/>
            </a:schemeClr>
          </a:solidFill>
        </p:spPr>
        <p:txBody>
          <a:bodyPr wrap="square" lIns="0" tIns="0" rIns="0" bIns="0" rtlCol="0"/>
          <a:lstStyle/>
          <a:p>
            <a:endParaRPr lang="en-US" dirty="0"/>
          </a:p>
        </p:txBody>
      </p:sp>
      <p:pic>
        <p:nvPicPr>
          <p:cNvPr id="1026" name="Picture 2" descr="Types of Digital Marketing | Leverage Edu">
            <a:extLst>
              <a:ext uri="{FF2B5EF4-FFF2-40B4-BE49-F238E27FC236}">
                <a16:creationId xmlns:a16="http://schemas.microsoft.com/office/drawing/2014/main" id="{59541A8A-8B40-3806-5C03-95BF04F7537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2230" y="567964"/>
            <a:ext cx="9148691" cy="57220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59021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People's hands">
            <a:extLst>
              <a:ext uri="{FF2B5EF4-FFF2-40B4-BE49-F238E27FC236}">
                <a16:creationId xmlns:a16="http://schemas.microsoft.com/office/drawing/2014/main" id="{7D87B918-371C-4B31-9C7A-1D9A08C8A3BB}"/>
              </a:ext>
            </a:extLst>
          </p:cNvPr>
          <p:cNvPicPr>
            <a:picLocks noGrp="1" noChangeAspect="1"/>
          </p:cNvPicPr>
          <p:nvPr>
            <p:ph sz="half" idx="4294967295"/>
          </p:nvPr>
        </p:nvPicPr>
        <p:blipFill rotWithShape="1">
          <a:blip r:embed="rId3">
            <a:extLst>
              <a:ext uri="{28A0092B-C50C-407E-A947-70E740481C1C}">
                <a14:useLocalDpi xmlns:a14="http://schemas.microsoft.com/office/drawing/2010/main" val="0"/>
              </a:ext>
            </a:extLst>
          </a:blip>
          <a:srcRect/>
          <a:stretch/>
        </p:blipFill>
        <p:spPr>
          <a:xfrm>
            <a:off x="0" y="0"/>
            <a:ext cx="12188825" cy="6856413"/>
          </a:xfrm>
        </p:spPr>
      </p:pic>
      <p:sp>
        <p:nvSpPr>
          <p:cNvPr id="8" name="object 3" descr="Blue rectangle">
            <a:extLst>
              <a:ext uri="{FF2B5EF4-FFF2-40B4-BE49-F238E27FC236}">
                <a16:creationId xmlns:a16="http://schemas.microsoft.com/office/drawing/2014/main" id="{A277388B-76FD-44C4-B506-F8A157E57C65}"/>
              </a:ext>
            </a:extLst>
          </p:cNvPr>
          <p:cNvSpPr/>
          <p:nvPr/>
        </p:nvSpPr>
        <p:spPr>
          <a:xfrm>
            <a:off x="1200" y="0"/>
            <a:ext cx="12189600" cy="6858000"/>
          </a:xfrm>
          <a:custGeom>
            <a:avLst/>
            <a:gdLst/>
            <a:ahLst/>
            <a:cxnLst/>
            <a:rect l="l" t="t" r="r" b="b"/>
            <a:pathLst>
              <a:path w="12189460" h="6858000">
                <a:moveTo>
                  <a:pt x="0" y="6858000"/>
                </a:moveTo>
                <a:lnTo>
                  <a:pt x="12188952" y="6858000"/>
                </a:lnTo>
                <a:lnTo>
                  <a:pt x="12188952" y="0"/>
                </a:lnTo>
                <a:lnTo>
                  <a:pt x="0" y="0"/>
                </a:lnTo>
                <a:lnTo>
                  <a:pt x="0" y="6858000"/>
                </a:lnTo>
                <a:close/>
              </a:path>
            </a:pathLst>
          </a:custGeom>
          <a:solidFill>
            <a:schemeClr val="tx2">
              <a:alpha val="69999"/>
            </a:schemeClr>
          </a:solidFill>
        </p:spPr>
        <p:txBody>
          <a:bodyPr wrap="square" lIns="0" tIns="0" rIns="0" bIns="0" rtlCol="0"/>
          <a:lstStyle/>
          <a:p>
            <a:endParaRPr lang="en-US" dirty="0"/>
          </a:p>
        </p:txBody>
      </p:sp>
      <p:sp>
        <p:nvSpPr>
          <p:cNvPr id="5" name="TextBox 4">
            <a:extLst>
              <a:ext uri="{FF2B5EF4-FFF2-40B4-BE49-F238E27FC236}">
                <a16:creationId xmlns:a16="http://schemas.microsoft.com/office/drawing/2014/main" id="{6DBEF9A4-9338-65D7-B4D0-968362613130}"/>
              </a:ext>
            </a:extLst>
          </p:cNvPr>
          <p:cNvSpPr txBox="1"/>
          <p:nvPr/>
        </p:nvSpPr>
        <p:spPr>
          <a:xfrm>
            <a:off x="499620" y="1012850"/>
            <a:ext cx="11481847" cy="584775"/>
          </a:xfrm>
          <a:prstGeom prst="rect">
            <a:avLst/>
          </a:prstGeom>
          <a:noFill/>
        </p:spPr>
        <p:txBody>
          <a:bodyPr wrap="square">
            <a:spAutoFit/>
          </a:bodyPr>
          <a:lstStyle/>
          <a:p>
            <a:pPr algn="l"/>
            <a:endParaRPr lang="en-US" sz="3200" b="0" i="0" dirty="0">
              <a:solidFill>
                <a:schemeClr val="bg1"/>
              </a:solidFill>
              <a:effectLst/>
              <a:latin typeface="freight-text-pro"/>
            </a:endParaRPr>
          </a:p>
        </p:txBody>
      </p:sp>
      <p:sp>
        <p:nvSpPr>
          <p:cNvPr id="3" name="TextBox 2">
            <a:extLst>
              <a:ext uri="{FF2B5EF4-FFF2-40B4-BE49-F238E27FC236}">
                <a16:creationId xmlns:a16="http://schemas.microsoft.com/office/drawing/2014/main" id="{A70BED27-5376-018A-4A1A-429B6726DAA9}"/>
              </a:ext>
            </a:extLst>
          </p:cNvPr>
          <p:cNvSpPr txBox="1"/>
          <p:nvPr/>
        </p:nvSpPr>
        <p:spPr>
          <a:xfrm>
            <a:off x="499620" y="1012850"/>
            <a:ext cx="11481847" cy="3539430"/>
          </a:xfrm>
          <a:prstGeom prst="rect">
            <a:avLst/>
          </a:prstGeom>
          <a:noFill/>
        </p:spPr>
        <p:txBody>
          <a:bodyPr wrap="square">
            <a:spAutoFit/>
          </a:bodyPr>
          <a:lstStyle/>
          <a:p>
            <a:r>
              <a:rPr lang="en-US" sz="3200" b="0" i="0" dirty="0">
                <a:solidFill>
                  <a:schemeClr val="bg1"/>
                </a:solidFill>
                <a:effectLst/>
                <a:latin typeface="freight-text-pro"/>
              </a:rPr>
              <a:t>To conduct a contextual inquiry session, you need to identify the problem statement and the target group. You also need to keep in mind that you should let the participant perform the task as he/she naturally would. Interrupting the participant and asking leading questions will yield inaccurate and faulty data regarding distractions and personality clues, and the technology and workarounds employed by the user.</a:t>
            </a:r>
            <a:endParaRPr lang="en-IN" sz="3200" dirty="0">
              <a:solidFill>
                <a:schemeClr val="bg1"/>
              </a:solidFill>
            </a:endParaRPr>
          </a:p>
        </p:txBody>
      </p:sp>
    </p:spTree>
    <p:extLst>
      <p:ext uri="{BB962C8B-B14F-4D97-AF65-F5344CB8AC3E}">
        <p14:creationId xmlns:p14="http://schemas.microsoft.com/office/powerpoint/2010/main" val="9468134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People's hands">
            <a:extLst>
              <a:ext uri="{FF2B5EF4-FFF2-40B4-BE49-F238E27FC236}">
                <a16:creationId xmlns:a16="http://schemas.microsoft.com/office/drawing/2014/main" id="{7D87B918-371C-4B31-9C7A-1D9A08C8A3BB}"/>
              </a:ext>
            </a:extLst>
          </p:cNvPr>
          <p:cNvPicPr>
            <a:picLocks noGrp="1" noChangeAspect="1"/>
          </p:cNvPicPr>
          <p:nvPr>
            <p:ph sz="half" idx="4294967295"/>
          </p:nvPr>
        </p:nvPicPr>
        <p:blipFill rotWithShape="1">
          <a:blip r:embed="rId3">
            <a:extLst>
              <a:ext uri="{28A0092B-C50C-407E-A947-70E740481C1C}">
                <a14:useLocalDpi xmlns:a14="http://schemas.microsoft.com/office/drawing/2010/main" val="0"/>
              </a:ext>
            </a:extLst>
          </a:blip>
          <a:srcRect/>
          <a:stretch/>
        </p:blipFill>
        <p:spPr>
          <a:xfrm>
            <a:off x="0" y="0"/>
            <a:ext cx="12188825" cy="6856413"/>
          </a:xfrm>
        </p:spPr>
      </p:pic>
      <p:sp>
        <p:nvSpPr>
          <p:cNvPr id="8" name="object 3" descr="Blue rectangle">
            <a:extLst>
              <a:ext uri="{FF2B5EF4-FFF2-40B4-BE49-F238E27FC236}">
                <a16:creationId xmlns:a16="http://schemas.microsoft.com/office/drawing/2014/main" id="{A277388B-76FD-44C4-B506-F8A157E57C65}"/>
              </a:ext>
            </a:extLst>
          </p:cNvPr>
          <p:cNvSpPr/>
          <p:nvPr/>
        </p:nvSpPr>
        <p:spPr>
          <a:xfrm>
            <a:off x="1200" y="0"/>
            <a:ext cx="12189600" cy="6858000"/>
          </a:xfrm>
          <a:custGeom>
            <a:avLst/>
            <a:gdLst/>
            <a:ahLst/>
            <a:cxnLst/>
            <a:rect l="l" t="t" r="r" b="b"/>
            <a:pathLst>
              <a:path w="12189460" h="6858000">
                <a:moveTo>
                  <a:pt x="0" y="6858000"/>
                </a:moveTo>
                <a:lnTo>
                  <a:pt x="12188952" y="6858000"/>
                </a:lnTo>
                <a:lnTo>
                  <a:pt x="12188952" y="0"/>
                </a:lnTo>
                <a:lnTo>
                  <a:pt x="0" y="0"/>
                </a:lnTo>
                <a:lnTo>
                  <a:pt x="0" y="6858000"/>
                </a:lnTo>
                <a:close/>
              </a:path>
            </a:pathLst>
          </a:custGeom>
          <a:solidFill>
            <a:schemeClr val="tx2">
              <a:alpha val="69999"/>
            </a:schemeClr>
          </a:solidFill>
        </p:spPr>
        <p:txBody>
          <a:bodyPr wrap="square" lIns="0" tIns="0" rIns="0" bIns="0" rtlCol="0"/>
          <a:lstStyle/>
          <a:p>
            <a:endParaRPr lang="en-US" dirty="0"/>
          </a:p>
        </p:txBody>
      </p:sp>
      <p:sp>
        <p:nvSpPr>
          <p:cNvPr id="5" name="TextBox 4">
            <a:extLst>
              <a:ext uri="{FF2B5EF4-FFF2-40B4-BE49-F238E27FC236}">
                <a16:creationId xmlns:a16="http://schemas.microsoft.com/office/drawing/2014/main" id="{6DBEF9A4-9338-65D7-B4D0-968362613130}"/>
              </a:ext>
            </a:extLst>
          </p:cNvPr>
          <p:cNvSpPr txBox="1"/>
          <p:nvPr/>
        </p:nvSpPr>
        <p:spPr>
          <a:xfrm>
            <a:off x="499620" y="1012850"/>
            <a:ext cx="11481847" cy="707886"/>
          </a:xfrm>
          <a:prstGeom prst="rect">
            <a:avLst/>
          </a:prstGeom>
          <a:noFill/>
        </p:spPr>
        <p:txBody>
          <a:bodyPr wrap="square">
            <a:spAutoFit/>
          </a:bodyPr>
          <a:lstStyle/>
          <a:p>
            <a:pPr algn="ctr"/>
            <a:r>
              <a:rPr lang="en-IN" sz="4000" b="1" i="0" u="sng" dirty="0">
                <a:solidFill>
                  <a:schemeClr val="bg1"/>
                </a:solidFill>
                <a:effectLst/>
                <a:latin typeface="circular"/>
              </a:rPr>
              <a:t>Contextual Inquiry - Tips</a:t>
            </a:r>
          </a:p>
        </p:txBody>
      </p:sp>
      <p:sp>
        <p:nvSpPr>
          <p:cNvPr id="3" name="TextBox 2">
            <a:extLst>
              <a:ext uri="{FF2B5EF4-FFF2-40B4-BE49-F238E27FC236}">
                <a16:creationId xmlns:a16="http://schemas.microsoft.com/office/drawing/2014/main" id="{CAB9C3AA-543A-3C7E-7DFC-5B777D4BADBF}"/>
              </a:ext>
            </a:extLst>
          </p:cNvPr>
          <p:cNvSpPr txBox="1"/>
          <p:nvPr/>
        </p:nvSpPr>
        <p:spPr>
          <a:xfrm>
            <a:off x="989815" y="1870688"/>
            <a:ext cx="9728461" cy="3539430"/>
          </a:xfrm>
          <a:prstGeom prst="rect">
            <a:avLst/>
          </a:prstGeom>
          <a:noFill/>
        </p:spPr>
        <p:txBody>
          <a:bodyPr wrap="square">
            <a:spAutoFit/>
          </a:bodyPr>
          <a:lstStyle/>
          <a:p>
            <a:pPr algn="l">
              <a:buFont typeface="+mj-lt"/>
              <a:buAutoNum type="arabicPeriod"/>
            </a:pPr>
            <a:r>
              <a:rPr lang="en-US" sz="2800" b="0" i="0">
                <a:solidFill>
                  <a:schemeClr val="bg1"/>
                </a:solidFill>
                <a:effectLst/>
                <a:latin typeface="freight-text-pro"/>
              </a:rPr>
              <a:t>Keep your distance — ensure that you don’t make the participant too conscious of your presence</a:t>
            </a:r>
          </a:p>
          <a:p>
            <a:pPr algn="l">
              <a:buFont typeface="+mj-lt"/>
              <a:buAutoNum type="arabicPeriod"/>
            </a:pPr>
            <a:endParaRPr lang="en-US" sz="2800" b="0" i="0">
              <a:solidFill>
                <a:schemeClr val="bg1"/>
              </a:solidFill>
              <a:effectLst/>
              <a:latin typeface="freight-text-pro"/>
            </a:endParaRPr>
          </a:p>
          <a:p>
            <a:pPr algn="l">
              <a:buFont typeface="+mj-lt"/>
              <a:buAutoNum type="arabicPeriod"/>
            </a:pPr>
            <a:r>
              <a:rPr lang="en-US" sz="2800" b="0" i="0">
                <a:solidFill>
                  <a:schemeClr val="bg1"/>
                </a:solidFill>
                <a:effectLst/>
                <a:latin typeface="freight-text-pro"/>
              </a:rPr>
              <a:t>Keenly observe all the steps the participant takes while performing the task</a:t>
            </a:r>
          </a:p>
          <a:p>
            <a:pPr algn="l">
              <a:buFont typeface="+mj-lt"/>
              <a:buAutoNum type="arabicPeriod"/>
            </a:pPr>
            <a:endParaRPr lang="en-US" sz="2800" b="0" i="0">
              <a:solidFill>
                <a:schemeClr val="bg1"/>
              </a:solidFill>
              <a:effectLst/>
              <a:latin typeface="freight-text-pro"/>
            </a:endParaRPr>
          </a:p>
          <a:p>
            <a:pPr algn="l">
              <a:buFont typeface="+mj-lt"/>
              <a:buAutoNum type="arabicPeriod"/>
            </a:pPr>
            <a:r>
              <a:rPr lang="en-US" sz="2800" b="0" i="0">
                <a:solidFill>
                  <a:schemeClr val="bg1"/>
                </a:solidFill>
                <a:effectLst/>
                <a:latin typeface="freight-text-pro"/>
              </a:rPr>
              <a:t>Record the session or take notes so that you can ask follow-up questions afterwards</a:t>
            </a:r>
            <a:endParaRPr lang="en-US" sz="2800" b="0" i="0" dirty="0">
              <a:solidFill>
                <a:schemeClr val="bg1"/>
              </a:solidFill>
              <a:effectLst/>
              <a:latin typeface="freight-text-pro"/>
            </a:endParaRPr>
          </a:p>
        </p:txBody>
      </p:sp>
    </p:spTree>
    <p:extLst>
      <p:ext uri="{BB962C8B-B14F-4D97-AF65-F5344CB8AC3E}">
        <p14:creationId xmlns:p14="http://schemas.microsoft.com/office/powerpoint/2010/main" val="24926843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People's hands">
            <a:extLst>
              <a:ext uri="{FF2B5EF4-FFF2-40B4-BE49-F238E27FC236}">
                <a16:creationId xmlns:a16="http://schemas.microsoft.com/office/drawing/2014/main" id="{7D87B918-371C-4B31-9C7A-1D9A08C8A3BB}"/>
              </a:ext>
            </a:extLst>
          </p:cNvPr>
          <p:cNvPicPr>
            <a:picLocks noGrp="1" noChangeAspect="1"/>
          </p:cNvPicPr>
          <p:nvPr>
            <p:ph sz="half" idx="4294967295"/>
          </p:nvPr>
        </p:nvPicPr>
        <p:blipFill rotWithShape="1">
          <a:blip r:embed="rId3">
            <a:extLst>
              <a:ext uri="{28A0092B-C50C-407E-A947-70E740481C1C}">
                <a14:useLocalDpi xmlns:a14="http://schemas.microsoft.com/office/drawing/2010/main" val="0"/>
              </a:ext>
            </a:extLst>
          </a:blip>
          <a:srcRect/>
          <a:stretch/>
        </p:blipFill>
        <p:spPr>
          <a:xfrm>
            <a:off x="0" y="0"/>
            <a:ext cx="12188825" cy="6856413"/>
          </a:xfrm>
        </p:spPr>
      </p:pic>
      <p:sp>
        <p:nvSpPr>
          <p:cNvPr id="8" name="object 3" descr="Blue rectangle">
            <a:extLst>
              <a:ext uri="{FF2B5EF4-FFF2-40B4-BE49-F238E27FC236}">
                <a16:creationId xmlns:a16="http://schemas.microsoft.com/office/drawing/2014/main" id="{A277388B-76FD-44C4-B506-F8A157E57C65}"/>
              </a:ext>
            </a:extLst>
          </p:cNvPr>
          <p:cNvSpPr/>
          <p:nvPr/>
        </p:nvSpPr>
        <p:spPr>
          <a:xfrm>
            <a:off x="-371" y="-1350"/>
            <a:ext cx="12189600" cy="6858000"/>
          </a:xfrm>
          <a:custGeom>
            <a:avLst/>
            <a:gdLst/>
            <a:ahLst/>
            <a:cxnLst/>
            <a:rect l="l" t="t" r="r" b="b"/>
            <a:pathLst>
              <a:path w="12189460" h="6858000">
                <a:moveTo>
                  <a:pt x="0" y="6858000"/>
                </a:moveTo>
                <a:lnTo>
                  <a:pt x="12188952" y="6858000"/>
                </a:lnTo>
                <a:lnTo>
                  <a:pt x="12188952" y="0"/>
                </a:lnTo>
                <a:lnTo>
                  <a:pt x="0" y="0"/>
                </a:lnTo>
                <a:lnTo>
                  <a:pt x="0" y="6858000"/>
                </a:lnTo>
                <a:close/>
              </a:path>
            </a:pathLst>
          </a:custGeom>
          <a:solidFill>
            <a:schemeClr val="tx2">
              <a:alpha val="69999"/>
            </a:schemeClr>
          </a:solidFill>
        </p:spPr>
        <p:txBody>
          <a:bodyPr wrap="square" lIns="0" tIns="0" rIns="0" bIns="0" rtlCol="0"/>
          <a:lstStyle/>
          <a:p>
            <a:endParaRPr lang="en-US" dirty="0"/>
          </a:p>
        </p:txBody>
      </p:sp>
      <p:sp>
        <p:nvSpPr>
          <p:cNvPr id="5" name="TextBox 4">
            <a:extLst>
              <a:ext uri="{FF2B5EF4-FFF2-40B4-BE49-F238E27FC236}">
                <a16:creationId xmlns:a16="http://schemas.microsoft.com/office/drawing/2014/main" id="{6DBEF9A4-9338-65D7-B4D0-968362613130}"/>
              </a:ext>
            </a:extLst>
          </p:cNvPr>
          <p:cNvSpPr txBox="1"/>
          <p:nvPr/>
        </p:nvSpPr>
        <p:spPr>
          <a:xfrm>
            <a:off x="499620" y="1012850"/>
            <a:ext cx="11481847" cy="584775"/>
          </a:xfrm>
          <a:prstGeom prst="rect">
            <a:avLst/>
          </a:prstGeom>
          <a:noFill/>
        </p:spPr>
        <p:txBody>
          <a:bodyPr wrap="square">
            <a:spAutoFit/>
          </a:bodyPr>
          <a:lstStyle/>
          <a:p>
            <a:pPr algn="l"/>
            <a:endParaRPr lang="en-US" sz="3200" b="0" i="0" dirty="0">
              <a:solidFill>
                <a:schemeClr val="bg1"/>
              </a:solidFill>
              <a:effectLst/>
              <a:latin typeface="freight-text-pro"/>
            </a:endParaRPr>
          </a:p>
        </p:txBody>
      </p:sp>
      <p:sp>
        <p:nvSpPr>
          <p:cNvPr id="3" name="TextBox 2">
            <a:extLst>
              <a:ext uri="{FF2B5EF4-FFF2-40B4-BE49-F238E27FC236}">
                <a16:creationId xmlns:a16="http://schemas.microsoft.com/office/drawing/2014/main" id="{E6AE6580-B98D-5CD0-0902-D9D12BEF1C78}"/>
              </a:ext>
            </a:extLst>
          </p:cNvPr>
          <p:cNvSpPr txBox="1"/>
          <p:nvPr/>
        </p:nvSpPr>
        <p:spPr>
          <a:xfrm>
            <a:off x="1310326" y="1875934"/>
            <a:ext cx="10558020" cy="2554545"/>
          </a:xfrm>
          <a:prstGeom prst="rect">
            <a:avLst/>
          </a:prstGeom>
          <a:noFill/>
        </p:spPr>
        <p:txBody>
          <a:bodyPr wrap="square">
            <a:spAutoFit/>
          </a:bodyPr>
          <a:lstStyle/>
          <a:p>
            <a:r>
              <a:rPr lang="en-US" sz="3200" dirty="0">
                <a:solidFill>
                  <a:schemeClr val="bg1"/>
                </a:solidFill>
                <a:latin typeface="freight-text-pro"/>
              </a:rPr>
              <a:t>A</a:t>
            </a:r>
            <a:r>
              <a:rPr lang="en-US" sz="3200" b="0" i="0" dirty="0">
                <a:solidFill>
                  <a:schemeClr val="bg1"/>
                </a:solidFill>
                <a:effectLst/>
                <a:latin typeface="freight-text-pro"/>
              </a:rPr>
              <a:t> product/marketing manager makes frequent visits to doctors’ clinics in order to observe the processes and workflows that occur in that habitat. This is what gives them deep insights into how they can build a better product for their customers and users.</a:t>
            </a:r>
            <a:endParaRPr lang="en-IN" sz="3200" dirty="0">
              <a:solidFill>
                <a:schemeClr val="bg1"/>
              </a:solidFill>
            </a:endParaRPr>
          </a:p>
        </p:txBody>
      </p:sp>
    </p:spTree>
    <p:extLst>
      <p:ext uri="{BB962C8B-B14F-4D97-AF65-F5344CB8AC3E}">
        <p14:creationId xmlns:p14="http://schemas.microsoft.com/office/powerpoint/2010/main" val="10733641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People's hands">
            <a:extLst>
              <a:ext uri="{FF2B5EF4-FFF2-40B4-BE49-F238E27FC236}">
                <a16:creationId xmlns:a16="http://schemas.microsoft.com/office/drawing/2014/main" id="{7D87B918-371C-4B31-9C7A-1D9A08C8A3BB}"/>
              </a:ext>
            </a:extLst>
          </p:cNvPr>
          <p:cNvPicPr>
            <a:picLocks noGrp="1" noChangeAspect="1"/>
          </p:cNvPicPr>
          <p:nvPr>
            <p:ph sz="half" idx="4294967295"/>
          </p:nvPr>
        </p:nvPicPr>
        <p:blipFill rotWithShape="1">
          <a:blip r:embed="rId3">
            <a:extLst>
              <a:ext uri="{28A0092B-C50C-407E-A947-70E740481C1C}">
                <a14:useLocalDpi xmlns:a14="http://schemas.microsoft.com/office/drawing/2010/main" val="0"/>
              </a:ext>
            </a:extLst>
          </a:blip>
          <a:srcRect/>
          <a:stretch/>
        </p:blipFill>
        <p:spPr>
          <a:xfrm>
            <a:off x="0" y="0"/>
            <a:ext cx="12188825" cy="6856413"/>
          </a:xfrm>
        </p:spPr>
      </p:pic>
      <p:sp>
        <p:nvSpPr>
          <p:cNvPr id="8" name="object 3" descr="Blue rectangle">
            <a:extLst>
              <a:ext uri="{FF2B5EF4-FFF2-40B4-BE49-F238E27FC236}">
                <a16:creationId xmlns:a16="http://schemas.microsoft.com/office/drawing/2014/main" id="{A277388B-76FD-44C4-B506-F8A157E57C65}"/>
              </a:ext>
            </a:extLst>
          </p:cNvPr>
          <p:cNvSpPr/>
          <p:nvPr/>
        </p:nvSpPr>
        <p:spPr>
          <a:xfrm>
            <a:off x="0" y="0"/>
            <a:ext cx="12189600" cy="6858000"/>
          </a:xfrm>
          <a:custGeom>
            <a:avLst/>
            <a:gdLst/>
            <a:ahLst/>
            <a:cxnLst/>
            <a:rect l="l" t="t" r="r" b="b"/>
            <a:pathLst>
              <a:path w="12189460" h="6858000">
                <a:moveTo>
                  <a:pt x="0" y="6858000"/>
                </a:moveTo>
                <a:lnTo>
                  <a:pt x="12188952" y="6858000"/>
                </a:lnTo>
                <a:lnTo>
                  <a:pt x="12188952" y="0"/>
                </a:lnTo>
                <a:lnTo>
                  <a:pt x="0" y="0"/>
                </a:lnTo>
                <a:lnTo>
                  <a:pt x="0" y="6858000"/>
                </a:lnTo>
                <a:close/>
              </a:path>
            </a:pathLst>
          </a:custGeom>
          <a:solidFill>
            <a:schemeClr val="tx2">
              <a:alpha val="69999"/>
            </a:schemeClr>
          </a:solidFill>
        </p:spPr>
        <p:txBody>
          <a:bodyPr wrap="square" lIns="0" tIns="0" rIns="0" bIns="0" rtlCol="0"/>
          <a:lstStyle/>
          <a:p>
            <a:endParaRPr lang="en-US" dirty="0"/>
          </a:p>
        </p:txBody>
      </p:sp>
      <p:sp>
        <p:nvSpPr>
          <p:cNvPr id="5" name="TextBox 4">
            <a:extLst>
              <a:ext uri="{FF2B5EF4-FFF2-40B4-BE49-F238E27FC236}">
                <a16:creationId xmlns:a16="http://schemas.microsoft.com/office/drawing/2014/main" id="{6DBEF9A4-9338-65D7-B4D0-968362613130}"/>
              </a:ext>
            </a:extLst>
          </p:cNvPr>
          <p:cNvSpPr txBox="1"/>
          <p:nvPr/>
        </p:nvSpPr>
        <p:spPr>
          <a:xfrm>
            <a:off x="499620" y="1012850"/>
            <a:ext cx="11481847" cy="584775"/>
          </a:xfrm>
          <a:prstGeom prst="rect">
            <a:avLst/>
          </a:prstGeom>
          <a:noFill/>
        </p:spPr>
        <p:txBody>
          <a:bodyPr wrap="square">
            <a:spAutoFit/>
          </a:bodyPr>
          <a:lstStyle/>
          <a:p>
            <a:pPr algn="l"/>
            <a:endParaRPr lang="en-US" sz="3200" b="0" i="0" dirty="0">
              <a:solidFill>
                <a:schemeClr val="bg1"/>
              </a:solidFill>
              <a:effectLst/>
              <a:latin typeface="freight-text-pro"/>
            </a:endParaRPr>
          </a:p>
        </p:txBody>
      </p:sp>
      <p:pic>
        <p:nvPicPr>
          <p:cNvPr id="1028" name="Picture 4" descr="Why a Good Brand is Important to Your Marketing Strategy">
            <a:extLst>
              <a:ext uri="{FF2B5EF4-FFF2-40B4-BE49-F238E27FC236}">
                <a16:creationId xmlns:a16="http://schemas.microsoft.com/office/drawing/2014/main" id="{FD81050D-36C8-E587-0FA8-02870EA7C39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102" y="-1"/>
            <a:ext cx="12201927" cy="68564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41050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People's hands">
            <a:extLst>
              <a:ext uri="{FF2B5EF4-FFF2-40B4-BE49-F238E27FC236}">
                <a16:creationId xmlns:a16="http://schemas.microsoft.com/office/drawing/2014/main" id="{7D87B918-371C-4B31-9C7A-1D9A08C8A3BB}"/>
              </a:ext>
            </a:extLst>
          </p:cNvPr>
          <p:cNvPicPr>
            <a:picLocks noGrp="1" noChangeAspect="1"/>
          </p:cNvPicPr>
          <p:nvPr>
            <p:ph sz="half" idx="4294967295"/>
          </p:nvPr>
        </p:nvPicPr>
        <p:blipFill rotWithShape="1">
          <a:blip r:embed="rId3">
            <a:extLst>
              <a:ext uri="{28A0092B-C50C-407E-A947-70E740481C1C}">
                <a14:useLocalDpi xmlns:a14="http://schemas.microsoft.com/office/drawing/2010/main" val="0"/>
              </a:ext>
            </a:extLst>
          </a:blip>
          <a:srcRect/>
          <a:stretch/>
        </p:blipFill>
        <p:spPr>
          <a:xfrm>
            <a:off x="0" y="0"/>
            <a:ext cx="12188825" cy="6856413"/>
          </a:xfrm>
        </p:spPr>
      </p:pic>
      <p:sp>
        <p:nvSpPr>
          <p:cNvPr id="8" name="object 3" descr="Blue rectangle">
            <a:extLst>
              <a:ext uri="{FF2B5EF4-FFF2-40B4-BE49-F238E27FC236}">
                <a16:creationId xmlns:a16="http://schemas.microsoft.com/office/drawing/2014/main" id="{A277388B-76FD-44C4-B506-F8A157E57C65}"/>
              </a:ext>
            </a:extLst>
          </p:cNvPr>
          <p:cNvSpPr/>
          <p:nvPr/>
        </p:nvSpPr>
        <p:spPr>
          <a:xfrm>
            <a:off x="1200" y="0"/>
            <a:ext cx="12189600" cy="6858000"/>
          </a:xfrm>
          <a:custGeom>
            <a:avLst/>
            <a:gdLst/>
            <a:ahLst/>
            <a:cxnLst/>
            <a:rect l="l" t="t" r="r" b="b"/>
            <a:pathLst>
              <a:path w="12189460" h="6858000">
                <a:moveTo>
                  <a:pt x="0" y="6858000"/>
                </a:moveTo>
                <a:lnTo>
                  <a:pt x="12188952" y="6858000"/>
                </a:lnTo>
                <a:lnTo>
                  <a:pt x="12188952" y="0"/>
                </a:lnTo>
                <a:lnTo>
                  <a:pt x="0" y="0"/>
                </a:lnTo>
                <a:lnTo>
                  <a:pt x="0" y="6858000"/>
                </a:lnTo>
                <a:close/>
              </a:path>
            </a:pathLst>
          </a:custGeom>
          <a:solidFill>
            <a:schemeClr val="tx2">
              <a:alpha val="69999"/>
            </a:schemeClr>
          </a:solidFill>
        </p:spPr>
        <p:txBody>
          <a:bodyPr wrap="square" lIns="0" tIns="0" rIns="0" bIns="0" rtlCol="0"/>
          <a:lstStyle/>
          <a:p>
            <a:endParaRPr lang="en-US" dirty="0"/>
          </a:p>
        </p:txBody>
      </p:sp>
      <p:sp>
        <p:nvSpPr>
          <p:cNvPr id="5" name="TextBox 4">
            <a:extLst>
              <a:ext uri="{FF2B5EF4-FFF2-40B4-BE49-F238E27FC236}">
                <a16:creationId xmlns:a16="http://schemas.microsoft.com/office/drawing/2014/main" id="{6DBEF9A4-9338-65D7-B4D0-968362613130}"/>
              </a:ext>
            </a:extLst>
          </p:cNvPr>
          <p:cNvSpPr txBox="1"/>
          <p:nvPr/>
        </p:nvSpPr>
        <p:spPr>
          <a:xfrm>
            <a:off x="499620" y="1012850"/>
            <a:ext cx="11481847" cy="584775"/>
          </a:xfrm>
          <a:prstGeom prst="rect">
            <a:avLst/>
          </a:prstGeom>
          <a:noFill/>
        </p:spPr>
        <p:txBody>
          <a:bodyPr wrap="square">
            <a:spAutoFit/>
          </a:bodyPr>
          <a:lstStyle/>
          <a:p>
            <a:pPr algn="l"/>
            <a:endParaRPr lang="en-US" sz="3200" b="0" i="0" dirty="0">
              <a:solidFill>
                <a:schemeClr val="bg1"/>
              </a:solidFill>
              <a:effectLst/>
              <a:latin typeface="freight-text-pro"/>
            </a:endParaRPr>
          </a:p>
        </p:txBody>
      </p:sp>
      <p:sp>
        <p:nvSpPr>
          <p:cNvPr id="3" name="TextBox 2">
            <a:extLst>
              <a:ext uri="{FF2B5EF4-FFF2-40B4-BE49-F238E27FC236}">
                <a16:creationId xmlns:a16="http://schemas.microsoft.com/office/drawing/2014/main" id="{F09B1B0F-C2E6-FB9B-4283-60196DBB1980}"/>
              </a:ext>
            </a:extLst>
          </p:cNvPr>
          <p:cNvSpPr txBox="1"/>
          <p:nvPr/>
        </p:nvSpPr>
        <p:spPr>
          <a:xfrm>
            <a:off x="497645" y="1597625"/>
            <a:ext cx="6619592" cy="2554545"/>
          </a:xfrm>
          <a:prstGeom prst="rect">
            <a:avLst/>
          </a:prstGeom>
          <a:noFill/>
        </p:spPr>
        <p:txBody>
          <a:bodyPr wrap="square">
            <a:spAutoFit/>
          </a:bodyPr>
          <a:lstStyle/>
          <a:p>
            <a:r>
              <a:rPr lang="en-IN" sz="8000" b="1" i="0" dirty="0">
                <a:solidFill>
                  <a:schemeClr val="bg1"/>
                </a:solidFill>
                <a:effectLst/>
                <a:latin typeface="freight-text-pro"/>
              </a:rPr>
              <a:t>BRAND POSITIONING. </a:t>
            </a:r>
            <a:endParaRPr lang="en-IN" sz="8000" b="1" dirty="0">
              <a:solidFill>
                <a:schemeClr val="bg1"/>
              </a:solidFill>
            </a:endParaRPr>
          </a:p>
        </p:txBody>
      </p:sp>
      <p:pic>
        <p:nvPicPr>
          <p:cNvPr id="2050" name="Picture 2" descr="The importance of branding and marketing a product, Marketing &amp; Advertising  News, ET BrandEquity">
            <a:extLst>
              <a:ext uri="{FF2B5EF4-FFF2-40B4-BE49-F238E27FC236}">
                <a16:creationId xmlns:a16="http://schemas.microsoft.com/office/drawing/2014/main" id="{37706CD1-5B8E-9E4B-F7F3-6695180C084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65856" y="937064"/>
            <a:ext cx="4826524" cy="36198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45935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People's hands">
            <a:extLst>
              <a:ext uri="{FF2B5EF4-FFF2-40B4-BE49-F238E27FC236}">
                <a16:creationId xmlns:a16="http://schemas.microsoft.com/office/drawing/2014/main" id="{7D87B918-371C-4B31-9C7A-1D9A08C8A3BB}"/>
              </a:ext>
            </a:extLst>
          </p:cNvPr>
          <p:cNvPicPr>
            <a:picLocks noGrp="1" noChangeAspect="1"/>
          </p:cNvPicPr>
          <p:nvPr>
            <p:ph sz="half" idx="4294967295"/>
          </p:nvPr>
        </p:nvPicPr>
        <p:blipFill rotWithShape="1">
          <a:blip r:embed="rId3">
            <a:extLst>
              <a:ext uri="{28A0092B-C50C-407E-A947-70E740481C1C}">
                <a14:useLocalDpi xmlns:a14="http://schemas.microsoft.com/office/drawing/2010/main" val="0"/>
              </a:ext>
            </a:extLst>
          </a:blip>
          <a:srcRect/>
          <a:stretch/>
        </p:blipFill>
        <p:spPr>
          <a:xfrm>
            <a:off x="0" y="0"/>
            <a:ext cx="12188825" cy="6856413"/>
          </a:xfrm>
        </p:spPr>
      </p:pic>
      <p:sp>
        <p:nvSpPr>
          <p:cNvPr id="8" name="object 3" descr="Blue rectangle">
            <a:extLst>
              <a:ext uri="{FF2B5EF4-FFF2-40B4-BE49-F238E27FC236}">
                <a16:creationId xmlns:a16="http://schemas.microsoft.com/office/drawing/2014/main" id="{A277388B-76FD-44C4-B506-F8A157E57C65}"/>
              </a:ext>
            </a:extLst>
          </p:cNvPr>
          <p:cNvSpPr/>
          <p:nvPr/>
        </p:nvSpPr>
        <p:spPr>
          <a:xfrm>
            <a:off x="0" y="0"/>
            <a:ext cx="12189600" cy="6858000"/>
          </a:xfrm>
          <a:custGeom>
            <a:avLst/>
            <a:gdLst/>
            <a:ahLst/>
            <a:cxnLst/>
            <a:rect l="l" t="t" r="r" b="b"/>
            <a:pathLst>
              <a:path w="12189460" h="6858000">
                <a:moveTo>
                  <a:pt x="0" y="6858000"/>
                </a:moveTo>
                <a:lnTo>
                  <a:pt x="12188952" y="6858000"/>
                </a:lnTo>
                <a:lnTo>
                  <a:pt x="12188952" y="0"/>
                </a:lnTo>
                <a:lnTo>
                  <a:pt x="0" y="0"/>
                </a:lnTo>
                <a:lnTo>
                  <a:pt x="0" y="6858000"/>
                </a:lnTo>
                <a:close/>
              </a:path>
            </a:pathLst>
          </a:custGeom>
          <a:solidFill>
            <a:schemeClr val="tx2">
              <a:alpha val="69999"/>
            </a:schemeClr>
          </a:solidFill>
        </p:spPr>
        <p:txBody>
          <a:bodyPr wrap="square" lIns="0" tIns="0" rIns="0" bIns="0" rtlCol="0"/>
          <a:lstStyle/>
          <a:p>
            <a:endParaRPr lang="en-US" dirty="0"/>
          </a:p>
        </p:txBody>
      </p:sp>
      <p:sp>
        <p:nvSpPr>
          <p:cNvPr id="5" name="TextBox 4">
            <a:extLst>
              <a:ext uri="{FF2B5EF4-FFF2-40B4-BE49-F238E27FC236}">
                <a16:creationId xmlns:a16="http://schemas.microsoft.com/office/drawing/2014/main" id="{6DBEF9A4-9338-65D7-B4D0-968362613130}"/>
              </a:ext>
            </a:extLst>
          </p:cNvPr>
          <p:cNvSpPr txBox="1"/>
          <p:nvPr/>
        </p:nvSpPr>
        <p:spPr>
          <a:xfrm>
            <a:off x="499620" y="1012850"/>
            <a:ext cx="11481847" cy="584775"/>
          </a:xfrm>
          <a:prstGeom prst="rect">
            <a:avLst/>
          </a:prstGeom>
          <a:noFill/>
        </p:spPr>
        <p:txBody>
          <a:bodyPr wrap="square">
            <a:spAutoFit/>
          </a:bodyPr>
          <a:lstStyle/>
          <a:p>
            <a:pPr algn="l"/>
            <a:endParaRPr lang="en-US" sz="3200" b="0" i="0" dirty="0">
              <a:solidFill>
                <a:schemeClr val="bg1"/>
              </a:solidFill>
              <a:effectLst/>
              <a:latin typeface="freight-text-pro"/>
            </a:endParaRPr>
          </a:p>
        </p:txBody>
      </p:sp>
      <p:sp>
        <p:nvSpPr>
          <p:cNvPr id="3" name="TextBox 2">
            <a:extLst>
              <a:ext uri="{FF2B5EF4-FFF2-40B4-BE49-F238E27FC236}">
                <a16:creationId xmlns:a16="http://schemas.microsoft.com/office/drawing/2014/main" id="{5CD7617D-C854-ABCF-E846-C16667698CDA}"/>
              </a:ext>
            </a:extLst>
          </p:cNvPr>
          <p:cNvSpPr txBox="1"/>
          <p:nvPr/>
        </p:nvSpPr>
        <p:spPr>
          <a:xfrm>
            <a:off x="1187777" y="1168923"/>
            <a:ext cx="10322351" cy="4031873"/>
          </a:xfrm>
          <a:prstGeom prst="rect">
            <a:avLst/>
          </a:prstGeom>
          <a:solidFill>
            <a:schemeClr val="accent6">
              <a:lumMod val="50000"/>
            </a:schemeClr>
          </a:solidFill>
        </p:spPr>
        <p:txBody>
          <a:bodyPr wrap="square">
            <a:spAutoFit/>
          </a:bodyPr>
          <a:lstStyle/>
          <a:p>
            <a:r>
              <a:rPr lang="en-US" sz="3200" b="0" i="0" dirty="0">
                <a:solidFill>
                  <a:schemeClr val="bg1"/>
                </a:solidFill>
                <a:effectLst/>
                <a:latin typeface="freight-text-pro"/>
              </a:rPr>
              <a:t>Brand Positioning is a fundamental step in your entrepreneurial journey. Entrepreneurs are usually confronted by questions like:</a:t>
            </a:r>
          </a:p>
          <a:p>
            <a:endParaRPr lang="en-US" sz="3200" b="0" i="0" dirty="0">
              <a:solidFill>
                <a:schemeClr val="bg1"/>
              </a:solidFill>
              <a:effectLst/>
              <a:latin typeface="freight-text-pro"/>
            </a:endParaRPr>
          </a:p>
          <a:p>
            <a:pPr>
              <a:buFont typeface="Arial" panose="020B0604020202020204" pitchFamily="34" charset="0"/>
              <a:buChar char="•"/>
            </a:pPr>
            <a:r>
              <a:rPr lang="en-US" sz="3200" b="0" i="0" dirty="0">
                <a:solidFill>
                  <a:schemeClr val="bg1"/>
                </a:solidFill>
                <a:effectLst/>
                <a:latin typeface="freight-text-pro"/>
              </a:rPr>
              <a:t>What do I want my brand to stand for?</a:t>
            </a:r>
          </a:p>
          <a:p>
            <a:pPr>
              <a:buFont typeface="Arial" panose="020B0604020202020204" pitchFamily="34" charset="0"/>
              <a:buChar char="•"/>
            </a:pPr>
            <a:r>
              <a:rPr lang="en-US" sz="3200" b="0" i="0" dirty="0">
                <a:solidFill>
                  <a:schemeClr val="bg1"/>
                </a:solidFill>
                <a:effectLst/>
                <a:latin typeface="freight-text-pro"/>
              </a:rPr>
              <a:t>What perception should consumers carry about my brand?</a:t>
            </a:r>
          </a:p>
          <a:p>
            <a:pPr>
              <a:buFont typeface="Arial" panose="020B0604020202020204" pitchFamily="34" charset="0"/>
              <a:buChar char="•"/>
            </a:pPr>
            <a:r>
              <a:rPr lang="en-US" sz="3200" b="0" i="0" dirty="0">
                <a:solidFill>
                  <a:schemeClr val="bg1"/>
                </a:solidFill>
                <a:effectLst/>
                <a:latin typeface="freight-text-pro"/>
              </a:rPr>
              <a:t>What are the values that I want to convey?</a:t>
            </a:r>
          </a:p>
          <a:p>
            <a:pPr>
              <a:buFont typeface="Arial" panose="020B0604020202020204" pitchFamily="34" charset="0"/>
              <a:buChar char="•"/>
            </a:pPr>
            <a:r>
              <a:rPr lang="en-US" sz="3200" b="0" i="0" dirty="0">
                <a:solidFill>
                  <a:schemeClr val="bg1"/>
                </a:solidFill>
                <a:effectLst/>
                <a:latin typeface="freight-text-pro"/>
              </a:rPr>
              <a:t>How do I want to communicate those to my consumers?</a:t>
            </a:r>
          </a:p>
        </p:txBody>
      </p:sp>
    </p:spTree>
    <p:extLst>
      <p:ext uri="{BB962C8B-B14F-4D97-AF65-F5344CB8AC3E}">
        <p14:creationId xmlns:p14="http://schemas.microsoft.com/office/powerpoint/2010/main" val="23502323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People's hands">
            <a:extLst>
              <a:ext uri="{FF2B5EF4-FFF2-40B4-BE49-F238E27FC236}">
                <a16:creationId xmlns:a16="http://schemas.microsoft.com/office/drawing/2014/main" id="{7D87B918-371C-4B31-9C7A-1D9A08C8A3BB}"/>
              </a:ext>
            </a:extLst>
          </p:cNvPr>
          <p:cNvPicPr>
            <a:picLocks noGrp="1" noChangeAspect="1"/>
          </p:cNvPicPr>
          <p:nvPr>
            <p:ph sz="half" idx="4294967295"/>
          </p:nvPr>
        </p:nvPicPr>
        <p:blipFill rotWithShape="1">
          <a:blip r:embed="rId3">
            <a:extLst>
              <a:ext uri="{28A0092B-C50C-407E-A947-70E740481C1C}">
                <a14:useLocalDpi xmlns:a14="http://schemas.microsoft.com/office/drawing/2010/main" val="0"/>
              </a:ext>
            </a:extLst>
          </a:blip>
          <a:srcRect/>
          <a:stretch/>
        </p:blipFill>
        <p:spPr>
          <a:xfrm>
            <a:off x="0" y="0"/>
            <a:ext cx="12188825" cy="6856413"/>
          </a:xfrm>
        </p:spPr>
      </p:pic>
      <p:sp>
        <p:nvSpPr>
          <p:cNvPr id="8" name="object 3" descr="Blue rectangle">
            <a:extLst>
              <a:ext uri="{FF2B5EF4-FFF2-40B4-BE49-F238E27FC236}">
                <a16:creationId xmlns:a16="http://schemas.microsoft.com/office/drawing/2014/main" id="{A277388B-76FD-44C4-B506-F8A157E57C65}"/>
              </a:ext>
            </a:extLst>
          </p:cNvPr>
          <p:cNvSpPr/>
          <p:nvPr/>
        </p:nvSpPr>
        <p:spPr>
          <a:xfrm>
            <a:off x="0" y="0"/>
            <a:ext cx="12189600" cy="6858000"/>
          </a:xfrm>
          <a:custGeom>
            <a:avLst/>
            <a:gdLst/>
            <a:ahLst/>
            <a:cxnLst/>
            <a:rect l="l" t="t" r="r" b="b"/>
            <a:pathLst>
              <a:path w="12189460" h="6858000">
                <a:moveTo>
                  <a:pt x="0" y="6858000"/>
                </a:moveTo>
                <a:lnTo>
                  <a:pt x="12188952" y="6858000"/>
                </a:lnTo>
                <a:lnTo>
                  <a:pt x="12188952" y="0"/>
                </a:lnTo>
                <a:lnTo>
                  <a:pt x="0" y="0"/>
                </a:lnTo>
                <a:lnTo>
                  <a:pt x="0" y="6858000"/>
                </a:lnTo>
                <a:close/>
              </a:path>
            </a:pathLst>
          </a:custGeom>
          <a:solidFill>
            <a:schemeClr val="tx2">
              <a:alpha val="69999"/>
            </a:schemeClr>
          </a:solidFill>
        </p:spPr>
        <p:txBody>
          <a:bodyPr wrap="square" lIns="0" tIns="0" rIns="0" bIns="0" rtlCol="0"/>
          <a:lstStyle/>
          <a:p>
            <a:endParaRPr lang="en-US" dirty="0"/>
          </a:p>
        </p:txBody>
      </p:sp>
      <p:sp>
        <p:nvSpPr>
          <p:cNvPr id="5" name="TextBox 4">
            <a:extLst>
              <a:ext uri="{FF2B5EF4-FFF2-40B4-BE49-F238E27FC236}">
                <a16:creationId xmlns:a16="http://schemas.microsoft.com/office/drawing/2014/main" id="{6DBEF9A4-9338-65D7-B4D0-968362613130}"/>
              </a:ext>
            </a:extLst>
          </p:cNvPr>
          <p:cNvSpPr txBox="1"/>
          <p:nvPr/>
        </p:nvSpPr>
        <p:spPr>
          <a:xfrm>
            <a:off x="499620" y="1012850"/>
            <a:ext cx="11481847" cy="584775"/>
          </a:xfrm>
          <a:prstGeom prst="rect">
            <a:avLst/>
          </a:prstGeom>
          <a:noFill/>
        </p:spPr>
        <p:txBody>
          <a:bodyPr wrap="square">
            <a:spAutoFit/>
          </a:bodyPr>
          <a:lstStyle/>
          <a:p>
            <a:pPr algn="l"/>
            <a:endParaRPr lang="en-US" sz="3200" b="0" i="0" dirty="0">
              <a:solidFill>
                <a:schemeClr val="bg1"/>
              </a:solidFill>
              <a:effectLst/>
              <a:latin typeface="freight-text-pro"/>
            </a:endParaRPr>
          </a:p>
        </p:txBody>
      </p:sp>
      <p:sp>
        <p:nvSpPr>
          <p:cNvPr id="3" name="TextBox 2">
            <a:extLst>
              <a:ext uri="{FF2B5EF4-FFF2-40B4-BE49-F238E27FC236}">
                <a16:creationId xmlns:a16="http://schemas.microsoft.com/office/drawing/2014/main" id="{D0DBD827-8BF0-778D-055D-6834D652C07A}"/>
              </a:ext>
            </a:extLst>
          </p:cNvPr>
          <p:cNvSpPr txBox="1"/>
          <p:nvPr/>
        </p:nvSpPr>
        <p:spPr>
          <a:xfrm>
            <a:off x="1866506" y="1467207"/>
            <a:ext cx="8198963" cy="3539430"/>
          </a:xfrm>
          <a:prstGeom prst="rect">
            <a:avLst/>
          </a:prstGeom>
          <a:solidFill>
            <a:schemeClr val="tx1"/>
          </a:solidFill>
        </p:spPr>
        <p:txBody>
          <a:bodyPr wrap="square">
            <a:spAutoFit/>
          </a:bodyPr>
          <a:lstStyle/>
          <a:p>
            <a:pPr algn="ctr"/>
            <a:r>
              <a:rPr lang="en-US" sz="3200" b="1" i="0" dirty="0">
                <a:solidFill>
                  <a:schemeClr val="bg1"/>
                </a:solidFill>
                <a:effectLst/>
                <a:latin typeface="circular"/>
              </a:rPr>
              <a:t>Introduction to Positioning</a:t>
            </a:r>
          </a:p>
          <a:p>
            <a:pPr algn="l"/>
            <a:endParaRPr lang="en-US" sz="3200" b="1" i="0" dirty="0">
              <a:solidFill>
                <a:schemeClr val="bg1"/>
              </a:solidFill>
              <a:effectLst/>
              <a:latin typeface="circular"/>
            </a:endParaRPr>
          </a:p>
          <a:p>
            <a:pPr algn="just"/>
            <a:r>
              <a:rPr lang="en-US" sz="3200" b="0" i="0" dirty="0">
                <a:solidFill>
                  <a:schemeClr val="bg1"/>
                </a:solidFill>
                <a:effectLst/>
                <a:latin typeface="freight-text-pro"/>
              </a:rPr>
              <a:t>Brand Positioning is a process through which marketers</a:t>
            </a:r>
            <a:r>
              <a:rPr lang="en-US" sz="3200" b="1" i="0" dirty="0">
                <a:solidFill>
                  <a:schemeClr val="bg1"/>
                </a:solidFill>
                <a:effectLst/>
                <a:latin typeface="freight-text-pro"/>
              </a:rPr>
              <a:t> create a distinct brand image or identification</a:t>
            </a:r>
            <a:r>
              <a:rPr lang="en-US" sz="3200" b="0" i="0" dirty="0">
                <a:solidFill>
                  <a:schemeClr val="bg1"/>
                </a:solidFill>
                <a:effectLst/>
                <a:latin typeface="freight-text-pro"/>
              </a:rPr>
              <a:t> of their product/service in the minds of their customers. It is an essential step in every marketer's journey.</a:t>
            </a:r>
          </a:p>
        </p:txBody>
      </p:sp>
    </p:spTree>
    <p:extLst>
      <p:ext uri="{BB962C8B-B14F-4D97-AF65-F5344CB8AC3E}">
        <p14:creationId xmlns:p14="http://schemas.microsoft.com/office/powerpoint/2010/main" val="40330902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People's hands">
            <a:extLst>
              <a:ext uri="{FF2B5EF4-FFF2-40B4-BE49-F238E27FC236}">
                <a16:creationId xmlns:a16="http://schemas.microsoft.com/office/drawing/2014/main" id="{7D87B918-371C-4B31-9C7A-1D9A08C8A3BB}"/>
              </a:ext>
            </a:extLst>
          </p:cNvPr>
          <p:cNvPicPr>
            <a:picLocks noGrp="1" noChangeAspect="1"/>
          </p:cNvPicPr>
          <p:nvPr>
            <p:ph sz="half" idx="4294967295"/>
          </p:nvPr>
        </p:nvPicPr>
        <p:blipFill rotWithShape="1">
          <a:blip r:embed="rId3">
            <a:extLst>
              <a:ext uri="{28A0092B-C50C-407E-A947-70E740481C1C}">
                <a14:useLocalDpi xmlns:a14="http://schemas.microsoft.com/office/drawing/2010/main" val="0"/>
              </a:ext>
            </a:extLst>
          </a:blip>
          <a:srcRect/>
          <a:stretch/>
        </p:blipFill>
        <p:spPr>
          <a:xfrm>
            <a:off x="0" y="0"/>
            <a:ext cx="12188825" cy="6856413"/>
          </a:xfrm>
        </p:spPr>
      </p:pic>
      <p:sp>
        <p:nvSpPr>
          <p:cNvPr id="8" name="object 3" descr="Blue rectangle">
            <a:extLst>
              <a:ext uri="{FF2B5EF4-FFF2-40B4-BE49-F238E27FC236}">
                <a16:creationId xmlns:a16="http://schemas.microsoft.com/office/drawing/2014/main" id="{A277388B-76FD-44C4-B506-F8A157E57C65}"/>
              </a:ext>
            </a:extLst>
          </p:cNvPr>
          <p:cNvSpPr/>
          <p:nvPr/>
        </p:nvSpPr>
        <p:spPr>
          <a:xfrm>
            <a:off x="0" y="0"/>
            <a:ext cx="12189600" cy="6858000"/>
          </a:xfrm>
          <a:custGeom>
            <a:avLst/>
            <a:gdLst/>
            <a:ahLst/>
            <a:cxnLst/>
            <a:rect l="l" t="t" r="r" b="b"/>
            <a:pathLst>
              <a:path w="12189460" h="6858000">
                <a:moveTo>
                  <a:pt x="0" y="6858000"/>
                </a:moveTo>
                <a:lnTo>
                  <a:pt x="12188952" y="6858000"/>
                </a:lnTo>
                <a:lnTo>
                  <a:pt x="12188952" y="0"/>
                </a:lnTo>
                <a:lnTo>
                  <a:pt x="0" y="0"/>
                </a:lnTo>
                <a:lnTo>
                  <a:pt x="0" y="6858000"/>
                </a:lnTo>
                <a:close/>
              </a:path>
            </a:pathLst>
          </a:custGeom>
          <a:solidFill>
            <a:schemeClr val="tx2">
              <a:alpha val="69999"/>
            </a:schemeClr>
          </a:solidFill>
        </p:spPr>
        <p:txBody>
          <a:bodyPr wrap="square" lIns="0" tIns="0" rIns="0" bIns="0" rtlCol="0"/>
          <a:lstStyle/>
          <a:p>
            <a:endParaRPr lang="en-US" dirty="0"/>
          </a:p>
        </p:txBody>
      </p:sp>
      <p:sp>
        <p:nvSpPr>
          <p:cNvPr id="5" name="TextBox 4">
            <a:extLst>
              <a:ext uri="{FF2B5EF4-FFF2-40B4-BE49-F238E27FC236}">
                <a16:creationId xmlns:a16="http://schemas.microsoft.com/office/drawing/2014/main" id="{6DBEF9A4-9338-65D7-B4D0-968362613130}"/>
              </a:ext>
            </a:extLst>
          </p:cNvPr>
          <p:cNvSpPr txBox="1"/>
          <p:nvPr/>
        </p:nvSpPr>
        <p:spPr>
          <a:xfrm>
            <a:off x="499620" y="1012850"/>
            <a:ext cx="11481847" cy="584775"/>
          </a:xfrm>
          <a:prstGeom prst="rect">
            <a:avLst/>
          </a:prstGeom>
          <a:noFill/>
        </p:spPr>
        <p:txBody>
          <a:bodyPr wrap="square">
            <a:spAutoFit/>
          </a:bodyPr>
          <a:lstStyle/>
          <a:p>
            <a:pPr algn="l"/>
            <a:endParaRPr lang="en-US" sz="3200" b="0" i="0" dirty="0">
              <a:solidFill>
                <a:schemeClr val="bg1"/>
              </a:solidFill>
              <a:effectLst/>
              <a:latin typeface="freight-text-pro"/>
            </a:endParaRPr>
          </a:p>
        </p:txBody>
      </p:sp>
      <p:sp>
        <p:nvSpPr>
          <p:cNvPr id="3" name="TextBox 2">
            <a:extLst>
              <a:ext uri="{FF2B5EF4-FFF2-40B4-BE49-F238E27FC236}">
                <a16:creationId xmlns:a16="http://schemas.microsoft.com/office/drawing/2014/main" id="{5AC192C4-AE4C-8B8E-F065-61AF3BE4C131}"/>
              </a:ext>
            </a:extLst>
          </p:cNvPr>
          <p:cNvSpPr txBox="1"/>
          <p:nvPr/>
        </p:nvSpPr>
        <p:spPr>
          <a:xfrm>
            <a:off x="5975415" y="3308808"/>
            <a:ext cx="6213409" cy="3547605"/>
          </a:xfrm>
          <a:prstGeom prst="rect">
            <a:avLst/>
          </a:prstGeom>
          <a:solidFill>
            <a:schemeClr val="tx1"/>
          </a:solidFill>
        </p:spPr>
        <p:txBody>
          <a:bodyPr wrap="square">
            <a:spAutoFit/>
          </a:bodyPr>
          <a:lstStyle/>
          <a:p>
            <a:pPr algn="r"/>
            <a:r>
              <a:rPr lang="en-US" sz="3200" b="1" i="0" dirty="0">
                <a:solidFill>
                  <a:schemeClr val="bg1"/>
                </a:solidFill>
                <a:effectLst/>
                <a:latin typeface="Google Sans"/>
              </a:rPr>
              <a:t>A point of parity is any area where your business is the same as your competitors to be a buying consideration for your customers. Point of difference refers to the factors of products or services that establish differentiation.</a:t>
            </a:r>
            <a:endParaRPr lang="en-IN" sz="3200" b="1" dirty="0">
              <a:solidFill>
                <a:schemeClr val="bg1"/>
              </a:solidFill>
            </a:endParaRPr>
          </a:p>
        </p:txBody>
      </p:sp>
      <p:pic>
        <p:nvPicPr>
          <p:cNvPr id="3074" name="Picture 2" descr="Points Of Difference &amp; Points Of Parity – their balance matters!">
            <a:extLst>
              <a:ext uri="{FF2B5EF4-FFF2-40B4-BE49-F238E27FC236}">
                <a16:creationId xmlns:a16="http://schemas.microsoft.com/office/drawing/2014/main" id="{1A3D12A1-794D-BCDE-30CE-0E838C0695A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458" y="-1587"/>
            <a:ext cx="6004874" cy="38061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20407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People's hands">
            <a:extLst>
              <a:ext uri="{FF2B5EF4-FFF2-40B4-BE49-F238E27FC236}">
                <a16:creationId xmlns:a16="http://schemas.microsoft.com/office/drawing/2014/main" id="{7D87B918-371C-4B31-9C7A-1D9A08C8A3BB}"/>
              </a:ext>
            </a:extLst>
          </p:cNvPr>
          <p:cNvPicPr>
            <a:picLocks noGrp="1" noChangeAspect="1"/>
          </p:cNvPicPr>
          <p:nvPr>
            <p:ph sz="half" idx="4294967295"/>
          </p:nvPr>
        </p:nvPicPr>
        <p:blipFill rotWithShape="1">
          <a:blip r:embed="rId3">
            <a:extLst>
              <a:ext uri="{28A0092B-C50C-407E-A947-70E740481C1C}">
                <a14:useLocalDpi xmlns:a14="http://schemas.microsoft.com/office/drawing/2010/main" val="0"/>
              </a:ext>
            </a:extLst>
          </a:blip>
          <a:srcRect/>
          <a:stretch/>
        </p:blipFill>
        <p:spPr>
          <a:xfrm>
            <a:off x="0" y="0"/>
            <a:ext cx="12188825" cy="6856413"/>
          </a:xfrm>
        </p:spPr>
      </p:pic>
      <p:sp>
        <p:nvSpPr>
          <p:cNvPr id="8" name="object 3" descr="Blue rectangle">
            <a:extLst>
              <a:ext uri="{FF2B5EF4-FFF2-40B4-BE49-F238E27FC236}">
                <a16:creationId xmlns:a16="http://schemas.microsoft.com/office/drawing/2014/main" id="{A277388B-76FD-44C4-B506-F8A157E57C65}"/>
              </a:ext>
            </a:extLst>
          </p:cNvPr>
          <p:cNvSpPr/>
          <p:nvPr/>
        </p:nvSpPr>
        <p:spPr>
          <a:xfrm>
            <a:off x="0" y="0"/>
            <a:ext cx="12189600" cy="6858000"/>
          </a:xfrm>
          <a:custGeom>
            <a:avLst/>
            <a:gdLst/>
            <a:ahLst/>
            <a:cxnLst/>
            <a:rect l="l" t="t" r="r" b="b"/>
            <a:pathLst>
              <a:path w="12189460" h="6858000">
                <a:moveTo>
                  <a:pt x="0" y="6858000"/>
                </a:moveTo>
                <a:lnTo>
                  <a:pt x="12188952" y="6858000"/>
                </a:lnTo>
                <a:lnTo>
                  <a:pt x="12188952" y="0"/>
                </a:lnTo>
                <a:lnTo>
                  <a:pt x="0" y="0"/>
                </a:lnTo>
                <a:lnTo>
                  <a:pt x="0" y="6858000"/>
                </a:lnTo>
                <a:close/>
              </a:path>
            </a:pathLst>
          </a:custGeom>
          <a:solidFill>
            <a:schemeClr val="tx2">
              <a:alpha val="69999"/>
            </a:schemeClr>
          </a:solidFill>
        </p:spPr>
        <p:txBody>
          <a:bodyPr wrap="square" lIns="0" tIns="0" rIns="0" bIns="0" rtlCol="0"/>
          <a:lstStyle/>
          <a:p>
            <a:endParaRPr lang="en-US" dirty="0"/>
          </a:p>
        </p:txBody>
      </p:sp>
      <p:sp>
        <p:nvSpPr>
          <p:cNvPr id="5" name="TextBox 4">
            <a:extLst>
              <a:ext uri="{FF2B5EF4-FFF2-40B4-BE49-F238E27FC236}">
                <a16:creationId xmlns:a16="http://schemas.microsoft.com/office/drawing/2014/main" id="{6DBEF9A4-9338-65D7-B4D0-968362613130}"/>
              </a:ext>
            </a:extLst>
          </p:cNvPr>
          <p:cNvSpPr txBox="1"/>
          <p:nvPr/>
        </p:nvSpPr>
        <p:spPr>
          <a:xfrm>
            <a:off x="499620" y="1012850"/>
            <a:ext cx="11481847" cy="584775"/>
          </a:xfrm>
          <a:prstGeom prst="rect">
            <a:avLst/>
          </a:prstGeom>
          <a:noFill/>
        </p:spPr>
        <p:txBody>
          <a:bodyPr wrap="square">
            <a:spAutoFit/>
          </a:bodyPr>
          <a:lstStyle/>
          <a:p>
            <a:pPr algn="l"/>
            <a:endParaRPr lang="en-US" sz="3200" b="0" i="0" dirty="0">
              <a:solidFill>
                <a:schemeClr val="bg1"/>
              </a:solidFill>
              <a:effectLst/>
              <a:latin typeface="freight-text-pro"/>
            </a:endParaRPr>
          </a:p>
        </p:txBody>
      </p:sp>
      <p:sp>
        <p:nvSpPr>
          <p:cNvPr id="3" name="TextBox 2">
            <a:extLst>
              <a:ext uri="{FF2B5EF4-FFF2-40B4-BE49-F238E27FC236}">
                <a16:creationId xmlns:a16="http://schemas.microsoft.com/office/drawing/2014/main" id="{14C412F4-500C-C35C-5D1E-D50515D0B3D9}"/>
              </a:ext>
            </a:extLst>
          </p:cNvPr>
          <p:cNvSpPr txBox="1"/>
          <p:nvPr/>
        </p:nvSpPr>
        <p:spPr>
          <a:xfrm>
            <a:off x="3150862" y="560050"/>
            <a:ext cx="6094428" cy="584775"/>
          </a:xfrm>
          <a:prstGeom prst="rect">
            <a:avLst/>
          </a:prstGeom>
          <a:solidFill>
            <a:schemeClr val="tx1"/>
          </a:solidFill>
        </p:spPr>
        <p:txBody>
          <a:bodyPr wrap="square">
            <a:spAutoFit/>
          </a:bodyPr>
          <a:lstStyle/>
          <a:p>
            <a:pPr algn="ctr"/>
            <a:r>
              <a:rPr lang="en-IN" sz="3200" b="1" i="0" dirty="0">
                <a:solidFill>
                  <a:schemeClr val="bg1"/>
                </a:solidFill>
                <a:effectLst/>
                <a:latin typeface="circular"/>
              </a:rPr>
              <a:t>Designing a Positioning Strategy</a:t>
            </a:r>
          </a:p>
        </p:txBody>
      </p:sp>
      <p:sp>
        <p:nvSpPr>
          <p:cNvPr id="6" name="TextBox 5">
            <a:extLst>
              <a:ext uri="{FF2B5EF4-FFF2-40B4-BE49-F238E27FC236}">
                <a16:creationId xmlns:a16="http://schemas.microsoft.com/office/drawing/2014/main" id="{3CDC8C9A-FB44-EF3F-7E17-AC90E62485CF}"/>
              </a:ext>
            </a:extLst>
          </p:cNvPr>
          <p:cNvSpPr txBox="1"/>
          <p:nvPr/>
        </p:nvSpPr>
        <p:spPr>
          <a:xfrm>
            <a:off x="2283644" y="1881986"/>
            <a:ext cx="8010426" cy="3539430"/>
          </a:xfrm>
          <a:prstGeom prst="rect">
            <a:avLst/>
          </a:prstGeom>
          <a:noFill/>
        </p:spPr>
        <p:txBody>
          <a:bodyPr wrap="square">
            <a:spAutoFit/>
          </a:bodyPr>
          <a:lstStyle/>
          <a:p>
            <a:pPr algn="just"/>
            <a:r>
              <a:rPr lang="en-US" sz="3200" b="0" i="0" dirty="0">
                <a:solidFill>
                  <a:schemeClr val="bg1"/>
                </a:solidFill>
                <a:effectLst/>
                <a:latin typeface="freight-text-pro"/>
              </a:rPr>
              <a:t>To start off, you must decide on the following:</a:t>
            </a:r>
          </a:p>
          <a:p>
            <a:pPr algn="just"/>
            <a:endParaRPr lang="en-US" sz="3200" b="0" i="0" dirty="0">
              <a:solidFill>
                <a:schemeClr val="bg1"/>
              </a:solidFill>
              <a:effectLst/>
              <a:latin typeface="freight-text-pro"/>
            </a:endParaRPr>
          </a:p>
          <a:p>
            <a:pPr algn="just">
              <a:buFont typeface="+mj-lt"/>
              <a:buAutoNum type="arabicPeriod"/>
            </a:pPr>
            <a:r>
              <a:rPr lang="en-US" sz="3200" b="1" i="0" dirty="0">
                <a:solidFill>
                  <a:schemeClr val="bg1"/>
                </a:solidFill>
                <a:effectLst/>
                <a:latin typeface="freight-text-pro"/>
              </a:rPr>
              <a:t>Target Customers</a:t>
            </a:r>
            <a:endParaRPr lang="en-US" sz="3200" b="0" i="0" dirty="0">
              <a:solidFill>
                <a:schemeClr val="bg1"/>
              </a:solidFill>
              <a:effectLst/>
              <a:latin typeface="freight-text-pro"/>
            </a:endParaRPr>
          </a:p>
          <a:p>
            <a:pPr algn="just">
              <a:buFont typeface="+mj-lt"/>
              <a:buAutoNum type="arabicPeriod"/>
            </a:pPr>
            <a:r>
              <a:rPr lang="en-US" sz="3200" b="1" i="0" dirty="0">
                <a:solidFill>
                  <a:schemeClr val="bg1"/>
                </a:solidFill>
                <a:effectLst/>
                <a:latin typeface="freight-text-pro"/>
              </a:rPr>
              <a:t>Product/Service</a:t>
            </a:r>
            <a:endParaRPr lang="en-US" sz="3200" b="0" i="0" dirty="0">
              <a:solidFill>
                <a:schemeClr val="bg1"/>
              </a:solidFill>
              <a:effectLst/>
              <a:latin typeface="freight-text-pro"/>
            </a:endParaRPr>
          </a:p>
          <a:p>
            <a:pPr algn="just">
              <a:buFont typeface="+mj-lt"/>
              <a:buAutoNum type="arabicPeriod"/>
            </a:pPr>
            <a:r>
              <a:rPr lang="en-US" sz="3200" b="1" i="0" dirty="0">
                <a:solidFill>
                  <a:schemeClr val="bg1"/>
                </a:solidFill>
                <a:effectLst/>
                <a:latin typeface="freight-text-pro"/>
              </a:rPr>
              <a:t>Value Proposition</a:t>
            </a:r>
            <a:endParaRPr lang="en-US" sz="3200" b="0" i="0" dirty="0">
              <a:solidFill>
                <a:schemeClr val="bg1"/>
              </a:solidFill>
              <a:effectLst/>
              <a:latin typeface="freight-text-pro"/>
            </a:endParaRPr>
          </a:p>
          <a:p>
            <a:pPr algn="just">
              <a:buFont typeface="+mj-lt"/>
              <a:buAutoNum type="arabicPeriod"/>
            </a:pPr>
            <a:r>
              <a:rPr lang="en-US" sz="3200" b="1" i="0" dirty="0">
                <a:solidFill>
                  <a:schemeClr val="bg1"/>
                </a:solidFill>
                <a:effectLst/>
                <a:latin typeface="freight-text-pro"/>
              </a:rPr>
              <a:t>Differentiation</a:t>
            </a:r>
            <a:r>
              <a:rPr lang="en-US" sz="3200" b="0" i="0" dirty="0">
                <a:solidFill>
                  <a:schemeClr val="bg1"/>
                </a:solidFill>
                <a:effectLst/>
                <a:latin typeface="freight-text-pro"/>
              </a:rPr>
              <a:t> or </a:t>
            </a:r>
            <a:r>
              <a:rPr lang="en-US" sz="3200" b="1" i="0" dirty="0">
                <a:solidFill>
                  <a:schemeClr val="bg1"/>
                </a:solidFill>
                <a:effectLst/>
                <a:latin typeface="freight-text-pro"/>
              </a:rPr>
              <a:t>USP </a:t>
            </a:r>
            <a:r>
              <a:rPr lang="en-US" sz="3200" b="0" i="0" dirty="0">
                <a:solidFill>
                  <a:schemeClr val="bg1"/>
                </a:solidFill>
                <a:effectLst/>
                <a:latin typeface="freight-text-pro"/>
              </a:rPr>
              <a:t>(Unique Selling Proposition) </a:t>
            </a:r>
          </a:p>
        </p:txBody>
      </p:sp>
    </p:spTree>
    <p:extLst>
      <p:ext uri="{BB962C8B-B14F-4D97-AF65-F5344CB8AC3E}">
        <p14:creationId xmlns:p14="http://schemas.microsoft.com/office/powerpoint/2010/main" val="28688888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People's hands">
            <a:extLst>
              <a:ext uri="{FF2B5EF4-FFF2-40B4-BE49-F238E27FC236}">
                <a16:creationId xmlns:a16="http://schemas.microsoft.com/office/drawing/2014/main" id="{7D87B918-371C-4B31-9C7A-1D9A08C8A3BB}"/>
              </a:ext>
            </a:extLst>
          </p:cNvPr>
          <p:cNvPicPr>
            <a:picLocks noGrp="1" noChangeAspect="1"/>
          </p:cNvPicPr>
          <p:nvPr>
            <p:ph sz="half" idx="4294967295"/>
          </p:nvPr>
        </p:nvPicPr>
        <p:blipFill rotWithShape="1">
          <a:blip r:embed="rId3">
            <a:extLst>
              <a:ext uri="{28A0092B-C50C-407E-A947-70E740481C1C}">
                <a14:useLocalDpi xmlns:a14="http://schemas.microsoft.com/office/drawing/2010/main" val="0"/>
              </a:ext>
            </a:extLst>
          </a:blip>
          <a:srcRect/>
          <a:stretch/>
        </p:blipFill>
        <p:spPr>
          <a:xfrm>
            <a:off x="0" y="0"/>
            <a:ext cx="12188825" cy="6856413"/>
          </a:xfrm>
        </p:spPr>
      </p:pic>
      <p:sp>
        <p:nvSpPr>
          <p:cNvPr id="8" name="object 3" descr="Blue rectangle">
            <a:extLst>
              <a:ext uri="{FF2B5EF4-FFF2-40B4-BE49-F238E27FC236}">
                <a16:creationId xmlns:a16="http://schemas.microsoft.com/office/drawing/2014/main" id="{A277388B-76FD-44C4-B506-F8A157E57C65}"/>
              </a:ext>
            </a:extLst>
          </p:cNvPr>
          <p:cNvSpPr/>
          <p:nvPr/>
        </p:nvSpPr>
        <p:spPr>
          <a:xfrm>
            <a:off x="0" y="0"/>
            <a:ext cx="12189600" cy="6858000"/>
          </a:xfrm>
          <a:custGeom>
            <a:avLst/>
            <a:gdLst/>
            <a:ahLst/>
            <a:cxnLst/>
            <a:rect l="l" t="t" r="r" b="b"/>
            <a:pathLst>
              <a:path w="12189460" h="6858000">
                <a:moveTo>
                  <a:pt x="0" y="6858000"/>
                </a:moveTo>
                <a:lnTo>
                  <a:pt x="12188952" y="6858000"/>
                </a:lnTo>
                <a:lnTo>
                  <a:pt x="12188952" y="0"/>
                </a:lnTo>
                <a:lnTo>
                  <a:pt x="0" y="0"/>
                </a:lnTo>
                <a:lnTo>
                  <a:pt x="0" y="6858000"/>
                </a:lnTo>
                <a:close/>
              </a:path>
            </a:pathLst>
          </a:custGeom>
          <a:solidFill>
            <a:schemeClr val="tx1">
              <a:alpha val="69999"/>
            </a:schemeClr>
          </a:solidFill>
        </p:spPr>
        <p:txBody>
          <a:bodyPr wrap="square" lIns="0" tIns="0" rIns="0" bIns="0" rtlCol="0"/>
          <a:lstStyle/>
          <a:p>
            <a:pPr algn="just">
              <a:buFont typeface="+mj-lt"/>
              <a:buAutoNum type="arabicPeriod"/>
            </a:pPr>
            <a:endParaRPr lang="en-IN" b="0" i="0" dirty="0">
              <a:solidFill>
                <a:schemeClr val="bg1"/>
              </a:solidFill>
              <a:effectLst/>
              <a:latin typeface="freight-text-pro"/>
            </a:endParaRPr>
          </a:p>
        </p:txBody>
      </p:sp>
      <p:sp>
        <p:nvSpPr>
          <p:cNvPr id="5" name="TextBox 4">
            <a:extLst>
              <a:ext uri="{FF2B5EF4-FFF2-40B4-BE49-F238E27FC236}">
                <a16:creationId xmlns:a16="http://schemas.microsoft.com/office/drawing/2014/main" id="{6DBEF9A4-9338-65D7-B4D0-968362613130}"/>
              </a:ext>
            </a:extLst>
          </p:cNvPr>
          <p:cNvSpPr txBox="1"/>
          <p:nvPr/>
        </p:nvSpPr>
        <p:spPr>
          <a:xfrm>
            <a:off x="499620" y="1012850"/>
            <a:ext cx="11481847" cy="584775"/>
          </a:xfrm>
          <a:prstGeom prst="rect">
            <a:avLst/>
          </a:prstGeom>
          <a:noFill/>
        </p:spPr>
        <p:txBody>
          <a:bodyPr wrap="square">
            <a:spAutoFit/>
          </a:bodyPr>
          <a:lstStyle/>
          <a:p>
            <a:pPr algn="l"/>
            <a:endParaRPr lang="en-US" sz="3200" b="0" i="0" dirty="0">
              <a:solidFill>
                <a:schemeClr val="bg1"/>
              </a:solidFill>
              <a:effectLst/>
              <a:latin typeface="freight-text-pro"/>
            </a:endParaRPr>
          </a:p>
        </p:txBody>
      </p:sp>
      <p:sp>
        <p:nvSpPr>
          <p:cNvPr id="2" name="TextBox 1">
            <a:extLst>
              <a:ext uri="{FF2B5EF4-FFF2-40B4-BE49-F238E27FC236}">
                <a16:creationId xmlns:a16="http://schemas.microsoft.com/office/drawing/2014/main" id="{90586968-658E-AC6C-9093-0CE602311BD1}"/>
              </a:ext>
            </a:extLst>
          </p:cNvPr>
          <p:cNvSpPr txBox="1"/>
          <p:nvPr/>
        </p:nvSpPr>
        <p:spPr>
          <a:xfrm>
            <a:off x="1721796" y="760488"/>
            <a:ext cx="9416374" cy="1446550"/>
          </a:xfrm>
          <a:prstGeom prst="rect">
            <a:avLst/>
          </a:prstGeom>
          <a:noFill/>
        </p:spPr>
        <p:txBody>
          <a:bodyPr wrap="square" rtlCol="0">
            <a:spAutoFit/>
          </a:bodyPr>
          <a:lstStyle/>
          <a:p>
            <a:r>
              <a:rPr lang="en-IN" sz="8800" b="1" i="0" dirty="0">
                <a:solidFill>
                  <a:schemeClr val="bg1"/>
                </a:solidFill>
                <a:effectLst/>
                <a:latin typeface="freight-text-pro"/>
              </a:rPr>
              <a:t>The Marketing mix.</a:t>
            </a:r>
            <a:endParaRPr lang="en-IN" sz="8800" b="1" dirty="0">
              <a:solidFill>
                <a:schemeClr val="bg1"/>
              </a:solidFill>
            </a:endParaRPr>
          </a:p>
        </p:txBody>
      </p:sp>
      <p:sp>
        <p:nvSpPr>
          <p:cNvPr id="4" name="TextBox 3">
            <a:extLst>
              <a:ext uri="{FF2B5EF4-FFF2-40B4-BE49-F238E27FC236}">
                <a16:creationId xmlns:a16="http://schemas.microsoft.com/office/drawing/2014/main" id="{3306F63A-2DF7-EED2-0F43-F22FAF6BBEE2}"/>
              </a:ext>
            </a:extLst>
          </p:cNvPr>
          <p:cNvSpPr txBox="1"/>
          <p:nvPr/>
        </p:nvSpPr>
        <p:spPr>
          <a:xfrm>
            <a:off x="1904215" y="2600052"/>
            <a:ext cx="8208389" cy="2554545"/>
          </a:xfrm>
          <a:prstGeom prst="rect">
            <a:avLst/>
          </a:prstGeom>
          <a:noFill/>
        </p:spPr>
        <p:txBody>
          <a:bodyPr wrap="square">
            <a:spAutoFit/>
          </a:bodyPr>
          <a:lstStyle/>
          <a:p>
            <a:pPr algn="just">
              <a:buFont typeface="+mj-lt"/>
              <a:buAutoNum type="arabicPeriod"/>
            </a:pPr>
            <a:r>
              <a:rPr lang="en-IN" sz="4000" b="0" i="0" dirty="0">
                <a:solidFill>
                  <a:schemeClr val="bg1"/>
                </a:solidFill>
                <a:effectLst/>
                <a:latin typeface="freight-text-pro"/>
              </a:rPr>
              <a:t>Product</a:t>
            </a:r>
          </a:p>
          <a:p>
            <a:pPr algn="just">
              <a:buFont typeface="+mj-lt"/>
              <a:buAutoNum type="arabicPeriod"/>
            </a:pPr>
            <a:r>
              <a:rPr lang="en-IN" sz="4000" b="0" i="0" dirty="0">
                <a:solidFill>
                  <a:schemeClr val="bg1"/>
                </a:solidFill>
                <a:effectLst/>
                <a:latin typeface="freight-text-pro"/>
              </a:rPr>
              <a:t>Price: Pricing strategies</a:t>
            </a:r>
          </a:p>
          <a:p>
            <a:pPr algn="just">
              <a:buFont typeface="+mj-lt"/>
              <a:buAutoNum type="arabicPeriod"/>
            </a:pPr>
            <a:r>
              <a:rPr lang="en-IN" sz="4000" b="0" i="0" dirty="0">
                <a:solidFill>
                  <a:schemeClr val="bg1"/>
                </a:solidFill>
                <a:effectLst/>
                <a:latin typeface="freight-text-pro"/>
              </a:rPr>
              <a:t>Place: Distribution channels</a:t>
            </a:r>
          </a:p>
          <a:p>
            <a:pPr algn="just">
              <a:buFont typeface="+mj-lt"/>
              <a:buAutoNum type="arabicPeriod"/>
            </a:pPr>
            <a:r>
              <a:rPr lang="en-IN" sz="4000" b="0" i="0" dirty="0">
                <a:solidFill>
                  <a:schemeClr val="bg1"/>
                </a:solidFill>
                <a:effectLst/>
                <a:latin typeface="freight-text-pro"/>
              </a:rPr>
              <a:t>Promotion</a:t>
            </a:r>
          </a:p>
        </p:txBody>
      </p:sp>
    </p:spTree>
    <p:extLst>
      <p:ext uri="{BB962C8B-B14F-4D97-AF65-F5344CB8AC3E}">
        <p14:creationId xmlns:p14="http://schemas.microsoft.com/office/powerpoint/2010/main" val="28611029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People's hands">
            <a:extLst>
              <a:ext uri="{FF2B5EF4-FFF2-40B4-BE49-F238E27FC236}">
                <a16:creationId xmlns:a16="http://schemas.microsoft.com/office/drawing/2014/main" id="{7D87B918-371C-4B31-9C7A-1D9A08C8A3BB}"/>
              </a:ext>
            </a:extLst>
          </p:cNvPr>
          <p:cNvPicPr>
            <a:picLocks noGrp="1" noChangeAspect="1"/>
          </p:cNvPicPr>
          <p:nvPr>
            <p:ph sz="half" idx="4294967295"/>
          </p:nvPr>
        </p:nvPicPr>
        <p:blipFill rotWithShape="1">
          <a:blip r:embed="rId3">
            <a:extLst>
              <a:ext uri="{28A0092B-C50C-407E-A947-70E740481C1C}">
                <a14:useLocalDpi xmlns:a14="http://schemas.microsoft.com/office/drawing/2010/main" val="0"/>
              </a:ext>
            </a:extLst>
          </a:blip>
          <a:srcRect/>
          <a:stretch/>
        </p:blipFill>
        <p:spPr>
          <a:xfrm>
            <a:off x="0" y="0"/>
            <a:ext cx="12188825" cy="6856413"/>
          </a:xfrm>
        </p:spPr>
      </p:pic>
      <p:sp>
        <p:nvSpPr>
          <p:cNvPr id="8" name="object 3" descr="Blue rectangle">
            <a:extLst>
              <a:ext uri="{FF2B5EF4-FFF2-40B4-BE49-F238E27FC236}">
                <a16:creationId xmlns:a16="http://schemas.microsoft.com/office/drawing/2014/main" id="{A277388B-76FD-44C4-B506-F8A157E57C65}"/>
              </a:ext>
            </a:extLst>
          </p:cNvPr>
          <p:cNvSpPr/>
          <p:nvPr/>
        </p:nvSpPr>
        <p:spPr>
          <a:xfrm>
            <a:off x="1200" y="0"/>
            <a:ext cx="12189600" cy="6858000"/>
          </a:xfrm>
          <a:custGeom>
            <a:avLst/>
            <a:gdLst/>
            <a:ahLst/>
            <a:cxnLst/>
            <a:rect l="l" t="t" r="r" b="b"/>
            <a:pathLst>
              <a:path w="12189460" h="6858000">
                <a:moveTo>
                  <a:pt x="0" y="6858000"/>
                </a:moveTo>
                <a:lnTo>
                  <a:pt x="12188952" y="6858000"/>
                </a:lnTo>
                <a:lnTo>
                  <a:pt x="12188952" y="0"/>
                </a:lnTo>
                <a:lnTo>
                  <a:pt x="0" y="0"/>
                </a:lnTo>
                <a:lnTo>
                  <a:pt x="0" y="6858000"/>
                </a:lnTo>
                <a:close/>
              </a:path>
            </a:pathLst>
          </a:custGeom>
          <a:solidFill>
            <a:schemeClr val="tx2">
              <a:alpha val="69999"/>
            </a:schemeClr>
          </a:solidFill>
        </p:spPr>
        <p:txBody>
          <a:bodyPr wrap="square" lIns="0" tIns="0" rIns="0" bIns="0" rtlCol="0"/>
          <a:lstStyle/>
          <a:p>
            <a:endParaRPr lang="en-US" dirty="0"/>
          </a:p>
        </p:txBody>
      </p:sp>
      <p:sp>
        <p:nvSpPr>
          <p:cNvPr id="3" name="TextBox 2">
            <a:extLst>
              <a:ext uri="{FF2B5EF4-FFF2-40B4-BE49-F238E27FC236}">
                <a16:creationId xmlns:a16="http://schemas.microsoft.com/office/drawing/2014/main" id="{A4A5CF2D-BA4F-E6F7-7294-2A0644887245}"/>
              </a:ext>
            </a:extLst>
          </p:cNvPr>
          <p:cNvSpPr txBox="1"/>
          <p:nvPr/>
        </p:nvSpPr>
        <p:spPr>
          <a:xfrm>
            <a:off x="763571" y="760815"/>
            <a:ext cx="10963373" cy="5016758"/>
          </a:xfrm>
          <a:prstGeom prst="rect">
            <a:avLst/>
          </a:prstGeom>
          <a:noFill/>
        </p:spPr>
        <p:txBody>
          <a:bodyPr wrap="square">
            <a:spAutoFit/>
          </a:bodyPr>
          <a:lstStyle/>
          <a:p>
            <a:pPr algn="l"/>
            <a:r>
              <a:rPr lang="en-US" sz="3200" b="0" i="0" dirty="0">
                <a:solidFill>
                  <a:schemeClr val="bg1"/>
                </a:solidFill>
                <a:effectLst/>
                <a:latin typeface="Söhne"/>
              </a:rPr>
              <a:t>Digital marketing refers to the use of digital channels, such as the internet, social media platforms, search engines, email, mobile apps, and other digital technologies to promote products, services, or brands. It encompasses a wide range of marketing activities that are carried out online to reach and engage with a target audience.</a:t>
            </a:r>
          </a:p>
          <a:p>
            <a:pPr algn="l"/>
            <a:endParaRPr lang="en-US" sz="3200" b="0" i="0" dirty="0">
              <a:solidFill>
                <a:schemeClr val="bg1"/>
              </a:solidFill>
              <a:effectLst/>
              <a:latin typeface="Söhne"/>
            </a:endParaRPr>
          </a:p>
          <a:p>
            <a:pPr algn="l"/>
            <a:r>
              <a:rPr lang="en-US" sz="3200" b="0" i="0" dirty="0">
                <a:solidFill>
                  <a:schemeClr val="bg1"/>
                </a:solidFill>
                <a:effectLst/>
                <a:latin typeface="Söhne"/>
              </a:rPr>
              <a:t>Digital marketing leverages various strategies and tactics to drive brand awareness, generate leads, increase website traffic, and ultimately, achieve business goals</a:t>
            </a:r>
          </a:p>
        </p:txBody>
      </p:sp>
    </p:spTree>
    <p:extLst>
      <p:ext uri="{BB962C8B-B14F-4D97-AF65-F5344CB8AC3E}">
        <p14:creationId xmlns:p14="http://schemas.microsoft.com/office/powerpoint/2010/main" val="94575380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People's hands">
            <a:extLst>
              <a:ext uri="{FF2B5EF4-FFF2-40B4-BE49-F238E27FC236}">
                <a16:creationId xmlns:a16="http://schemas.microsoft.com/office/drawing/2014/main" id="{7D87B918-371C-4B31-9C7A-1D9A08C8A3BB}"/>
              </a:ext>
            </a:extLst>
          </p:cNvPr>
          <p:cNvPicPr>
            <a:picLocks noGrp="1" noChangeAspect="1"/>
          </p:cNvPicPr>
          <p:nvPr>
            <p:ph sz="half" idx="4294967295"/>
          </p:nvPr>
        </p:nvPicPr>
        <p:blipFill rotWithShape="1">
          <a:blip r:embed="rId3">
            <a:extLst>
              <a:ext uri="{28A0092B-C50C-407E-A947-70E740481C1C}">
                <a14:useLocalDpi xmlns:a14="http://schemas.microsoft.com/office/drawing/2010/main" val="0"/>
              </a:ext>
            </a:extLst>
          </a:blip>
          <a:srcRect/>
          <a:stretch/>
        </p:blipFill>
        <p:spPr>
          <a:xfrm>
            <a:off x="0" y="0"/>
            <a:ext cx="12188825" cy="6856413"/>
          </a:xfrm>
        </p:spPr>
      </p:pic>
      <p:sp>
        <p:nvSpPr>
          <p:cNvPr id="8" name="object 3" descr="Blue rectangle">
            <a:extLst>
              <a:ext uri="{FF2B5EF4-FFF2-40B4-BE49-F238E27FC236}">
                <a16:creationId xmlns:a16="http://schemas.microsoft.com/office/drawing/2014/main" id="{A277388B-76FD-44C4-B506-F8A157E57C65}"/>
              </a:ext>
            </a:extLst>
          </p:cNvPr>
          <p:cNvSpPr/>
          <p:nvPr/>
        </p:nvSpPr>
        <p:spPr>
          <a:xfrm>
            <a:off x="0" y="0"/>
            <a:ext cx="12189600" cy="6858000"/>
          </a:xfrm>
          <a:custGeom>
            <a:avLst/>
            <a:gdLst/>
            <a:ahLst/>
            <a:cxnLst/>
            <a:rect l="l" t="t" r="r" b="b"/>
            <a:pathLst>
              <a:path w="12189460" h="6858000">
                <a:moveTo>
                  <a:pt x="0" y="6858000"/>
                </a:moveTo>
                <a:lnTo>
                  <a:pt x="12188952" y="6858000"/>
                </a:lnTo>
                <a:lnTo>
                  <a:pt x="12188952" y="0"/>
                </a:lnTo>
                <a:lnTo>
                  <a:pt x="0" y="0"/>
                </a:lnTo>
                <a:lnTo>
                  <a:pt x="0" y="6858000"/>
                </a:lnTo>
                <a:close/>
              </a:path>
            </a:pathLst>
          </a:custGeom>
          <a:solidFill>
            <a:schemeClr val="tx1">
              <a:alpha val="69999"/>
            </a:schemeClr>
          </a:solidFill>
        </p:spPr>
        <p:txBody>
          <a:bodyPr wrap="square" lIns="0" tIns="0" rIns="0" bIns="0" rtlCol="0"/>
          <a:lstStyle/>
          <a:p>
            <a:pPr algn="just">
              <a:buFont typeface="+mj-lt"/>
              <a:buAutoNum type="arabicPeriod"/>
            </a:pPr>
            <a:endParaRPr lang="en-IN" b="0" i="0" dirty="0">
              <a:solidFill>
                <a:schemeClr val="bg1"/>
              </a:solidFill>
              <a:effectLst/>
              <a:latin typeface="freight-text-pro"/>
            </a:endParaRPr>
          </a:p>
        </p:txBody>
      </p:sp>
      <p:sp>
        <p:nvSpPr>
          <p:cNvPr id="5" name="TextBox 4">
            <a:extLst>
              <a:ext uri="{FF2B5EF4-FFF2-40B4-BE49-F238E27FC236}">
                <a16:creationId xmlns:a16="http://schemas.microsoft.com/office/drawing/2014/main" id="{6DBEF9A4-9338-65D7-B4D0-968362613130}"/>
              </a:ext>
            </a:extLst>
          </p:cNvPr>
          <p:cNvSpPr txBox="1"/>
          <p:nvPr/>
        </p:nvSpPr>
        <p:spPr>
          <a:xfrm>
            <a:off x="499620" y="1012850"/>
            <a:ext cx="11481847" cy="584775"/>
          </a:xfrm>
          <a:prstGeom prst="rect">
            <a:avLst/>
          </a:prstGeom>
          <a:noFill/>
        </p:spPr>
        <p:txBody>
          <a:bodyPr wrap="square">
            <a:spAutoFit/>
          </a:bodyPr>
          <a:lstStyle/>
          <a:p>
            <a:pPr algn="l"/>
            <a:endParaRPr lang="en-US" sz="3200" b="0" i="0" dirty="0">
              <a:solidFill>
                <a:schemeClr val="bg1"/>
              </a:solidFill>
              <a:effectLst/>
              <a:latin typeface="freight-text-pro"/>
            </a:endParaRPr>
          </a:p>
        </p:txBody>
      </p:sp>
      <p:sp>
        <p:nvSpPr>
          <p:cNvPr id="2" name="TextBox 1">
            <a:extLst>
              <a:ext uri="{FF2B5EF4-FFF2-40B4-BE49-F238E27FC236}">
                <a16:creationId xmlns:a16="http://schemas.microsoft.com/office/drawing/2014/main" id="{90586968-658E-AC6C-9093-0CE602311BD1}"/>
              </a:ext>
            </a:extLst>
          </p:cNvPr>
          <p:cNvSpPr txBox="1"/>
          <p:nvPr/>
        </p:nvSpPr>
        <p:spPr>
          <a:xfrm>
            <a:off x="498845" y="508193"/>
            <a:ext cx="9416374" cy="1446550"/>
          </a:xfrm>
          <a:prstGeom prst="rect">
            <a:avLst/>
          </a:prstGeom>
          <a:noFill/>
        </p:spPr>
        <p:txBody>
          <a:bodyPr wrap="square" rtlCol="0">
            <a:spAutoFit/>
          </a:bodyPr>
          <a:lstStyle/>
          <a:p>
            <a:r>
              <a:rPr lang="en-IN" sz="8800" b="1" i="0" dirty="0">
                <a:solidFill>
                  <a:schemeClr val="bg1"/>
                </a:solidFill>
                <a:effectLst/>
                <a:latin typeface="freight-text-pro"/>
              </a:rPr>
              <a:t>Product</a:t>
            </a:r>
            <a:endParaRPr lang="en-IN" sz="8800" b="1" dirty="0">
              <a:solidFill>
                <a:schemeClr val="bg1"/>
              </a:solidFill>
            </a:endParaRPr>
          </a:p>
        </p:txBody>
      </p:sp>
      <p:sp>
        <p:nvSpPr>
          <p:cNvPr id="6" name="TextBox 5">
            <a:extLst>
              <a:ext uri="{FF2B5EF4-FFF2-40B4-BE49-F238E27FC236}">
                <a16:creationId xmlns:a16="http://schemas.microsoft.com/office/drawing/2014/main" id="{B5CB43B4-B7F9-449B-27F2-196A04BA467D}"/>
              </a:ext>
            </a:extLst>
          </p:cNvPr>
          <p:cNvSpPr txBox="1"/>
          <p:nvPr/>
        </p:nvSpPr>
        <p:spPr>
          <a:xfrm>
            <a:off x="1246695" y="2217592"/>
            <a:ext cx="6094428" cy="3785652"/>
          </a:xfrm>
          <a:prstGeom prst="rect">
            <a:avLst/>
          </a:prstGeom>
          <a:noFill/>
        </p:spPr>
        <p:txBody>
          <a:bodyPr wrap="square">
            <a:spAutoFit/>
          </a:bodyPr>
          <a:lstStyle/>
          <a:p>
            <a:pPr algn="ctr"/>
            <a:r>
              <a:rPr lang="en-US" sz="2400" b="0" i="0" dirty="0">
                <a:solidFill>
                  <a:schemeClr val="bg1"/>
                </a:solidFill>
                <a:effectLst/>
                <a:latin typeface="Söhne"/>
              </a:rPr>
              <a:t>In digital marketing, the product refers to the digital offering or service that a company provides. This can include software, mobile applications, online courses, e-books, streaming services, and more. The product should fulfill a need or solve a problem for the target audience. It is important to consider factors such as features, usability, design, and user experience to create a compelling digital product.</a:t>
            </a:r>
            <a:endParaRPr lang="en-IN" sz="2400" dirty="0">
              <a:solidFill>
                <a:schemeClr val="bg1"/>
              </a:solidFill>
            </a:endParaRPr>
          </a:p>
        </p:txBody>
      </p:sp>
      <p:pic>
        <p:nvPicPr>
          <p:cNvPr id="1026" name="Picture 2" descr="Learn the 7 Steps of Product Development for 2023">
            <a:extLst>
              <a:ext uri="{FF2B5EF4-FFF2-40B4-BE49-F238E27FC236}">
                <a16:creationId xmlns:a16="http://schemas.microsoft.com/office/drawing/2014/main" id="{E99A674A-DCCB-C6AF-CC56-48A00503D34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89130" y="1883997"/>
            <a:ext cx="4292337" cy="33154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274721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People's hands">
            <a:extLst>
              <a:ext uri="{FF2B5EF4-FFF2-40B4-BE49-F238E27FC236}">
                <a16:creationId xmlns:a16="http://schemas.microsoft.com/office/drawing/2014/main" id="{7D87B918-371C-4B31-9C7A-1D9A08C8A3BB}"/>
              </a:ext>
            </a:extLst>
          </p:cNvPr>
          <p:cNvPicPr>
            <a:picLocks noGrp="1" noChangeAspect="1"/>
          </p:cNvPicPr>
          <p:nvPr>
            <p:ph sz="half" idx="4294967295"/>
          </p:nvPr>
        </p:nvPicPr>
        <p:blipFill rotWithShape="1">
          <a:blip r:embed="rId3">
            <a:extLst>
              <a:ext uri="{28A0092B-C50C-407E-A947-70E740481C1C}">
                <a14:useLocalDpi xmlns:a14="http://schemas.microsoft.com/office/drawing/2010/main" val="0"/>
              </a:ext>
            </a:extLst>
          </a:blip>
          <a:srcRect/>
          <a:stretch/>
        </p:blipFill>
        <p:spPr>
          <a:xfrm>
            <a:off x="0" y="0"/>
            <a:ext cx="12188825" cy="6856413"/>
          </a:xfrm>
        </p:spPr>
      </p:pic>
      <p:sp>
        <p:nvSpPr>
          <p:cNvPr id="8" name="object 3" descr="Blue rectangle">
            <a:extLst>
              <a:ext uri="{FF2B5EF4-FFF2-40B4-BE49-F238E27FC236}">
                <a16:creationId xmlns:a16="http://schemas.microsoft.com/office/drawing/2014/main" id="{A277388B-76FD-44C4-B506-F8A157E57C65}"/>
              </a:ext>
            </a:extLst>
          </p:cNvPr>
          <p:cNvSpPr/>
          <p:nvPr/>
        </p:nvSpPr>
        <p:spPr>
          <a:xfrm>
            <a:off x="0" y="0"/>
            <a:ext cx="12189600" cy="6858000"/>
          </a:xfrm>
          <a:custGeom>
            <a:avLst/>
            <a:gdLst/>
            <a:ahLst/>
            <a:cxnLst/>
            <a:rect l="l" t="t" r="r" b="b"/>
            <a:pathLst>
              <a:path w="12189460" h="6858000">
                <a:moveTo>
                  <a:pt x="0" y="6858000"/>
                </a:moveTo>
                <a:lnTo>
                  <a:pt x="12188952" y="6858000"/>
                </a:lnTo>
                <a:lnTo>
                  <a:pt x="12188952" y="0"/>
                </a:lnTo>
                <a:lnTo>
                  <a:pt x="0" y="0"/>
                </a:lnTo>
                <a:lnTo>
                  <a:pt x="0" y="6858000"/>
                </a:lnTo>
                <a:close/>
              </a:path>
            </a:pathLst>
          </a:custGeom>
          <a:solidFill>
            <a:schemeClr val="tx1">
              <a:alpha val="69999"/>
            </a:schemeClr>
          </a:solidFill>
        </p:spPr>
        <p:txBody>
          <a:bodyPr wrap="square" lIns="0" tIns="0" rIns="0" bIns="0" rtlCol="0"/>
          <a:lstStyle/>
          <a:p>
            <a:pPr algn="just">
              <a:buFont typeface="+mj-lt"/>
              <a:buAutoNum type="arabicPeriod"/>
            </a:pPr>
            <a:endParaRPr lang="en-IN" b="0" i="0" dirty="0">
              <a:solidFill>
                <a:schemeClr val="bg1"/>
              </a:solidFill>
              <a:effectLst/>
              <a:latin typeface="freight-text-pro"/>
            </a:endParaRPr>
          </a:p>
        </p:txBody>
      </p:sp>
      <p:sp>
        <p:nvSpPr>
          <p:cNvPr id="5" name="TextBox 4">
            <a:extLst>
              <a:ext uri="{FF2B5EF4-FFF2-40B4-BE49-F238E27FC236}">
                <a16:creationId xmlns:a16="http://schemas.microsoft.com/office/drawing/2014/main" id="{6DBEF9A4-9338-65D7-B4D0-968362613130}"/>
              </a:ext>
            </a:extLst>
          </p:cNvPr>
          <p:cNvSpPr txBox="1"/>
          <p:nvPr/>
        </p:nvSpPr>
        <p:spPr>
          <a:xfrm>
            <a:off x="499620" y="1012850"/>
            <a:ext cx="11481847" cy="584775"/>
          </a:xfrm>
          <a:prstGeom prst="rect">
            <a:avLst/>
          </a:prstGeom>
          <a:noFill/>
        </p:spPr>
        <p:txBody>
          <a:bodyPr wrap="square">
            <a:spAutoFit/>
          </a:bodyPr>
          <a:lstStyle/>
          <a:p>
            <a:pPr algn="l"/>
            <a:endParaRPr lang="en-US" sz="3200" b="0" i="0" dirty="0">
              <a:solidFill>
                <a:schemeClr val="bg1"/>
              </a:solidFill>
              <a:effectLst/>
              <a:latin typeface="freight-text-pro"/>
            </a:endParaRPr>
          </a:p>
        </p:txBody>
      </p:sp>
      <p:sp>
        <p:nvSpPr>
          <p:cNvPr id="4" name="TextBox 3">
            <a:extLst>
              <a:ext uri="{FF2B5EF4-FFF2-40B4-BE49-F238E27FC236}">
                <a16:creationId xmlns:a16="http://schemas.microsoft.com/office/drawing/2014/main" id="{CD870354-230A-626C-0386-0A5C9809DF6B}"/>
              </a:ext>
            </a:extLst>
          </p:cNvPr>
          <p:cNvSpPr txBox="1"/>
          <p:nvPr/>
        </p:nvSpPr>
        <p:spPr>
          <a:xfrm>
            <a:off x="1256122" y="657320"/>
            <a:ext cx="6094428" cy="1200329"/>
          </a:xfrm>
          <a:prstGeom prst="rect">
            <a:avLst/>
          </a:prstGeom>
          <a:noFill/>
        </p:spPr>
        <p:txBody>
          <a:bodyPr wrap="square">
            <a:spAutoFit/>
          </a:bodyPr>
          <a:lstStyle/>
          <a:p>
            <a:pPr algn="l"/>
            <a:r>
              <a:rPr lang="en-IN" sz="7200" b="1" i="0" dirty="0">
                <a:solidFill>
                  <a:schemeClr val="bg1"/>
                </a:solidFill>
                <a:effectLst/>
                <a:latin typeface="circular"/>
              </a:rPr>
              <a:t>Price</a:t>
            </a:r>
          </a:p>
        </p:txBody>
      </p:sp>
      <p:sp>
        <p:nvSpPr>
          <p:cNvPr id="9" name="TextBox 8">
            <a:extLst>
              <a:ext uri="{FF2B5EF4-FFF2-40B4-BE49-F238E27FC236}">
                <a16:creationId xmlns:a16="http://schemas.microsoft.com/office/drawing/2014/main" id="{85B542DF-F23D-CE09-6D78-AE291FD2275D}"/>
              </a:ext>
            </a:extLst>
          </p:cNvPr>
          <p:cNvSpPr txBox="1"/>
          <p:nvPr/>
        </p:nvSpPr>
        <p:spPr>
          <a:xfrm>
            <a:off x="841344" y="2904089"/>
            <a:ext cx="7869024" cy="2862322"/>
          </a:xfrm>
          <a:prstGeom prst="rect">
            <a:avLst/>
          </a:prstGeom>
          <a:noFill/>
        </p:spPr>
        <p:txBody>
          <a:bodyPr wrap="square">
            <a:spAutoFit/>
          </a:bodyPr>
          <a:lstStyle/>
          <a:p>
            <a:pPr algn="just">
              <a:buFont typeface="+mj-lt"/>
              <a:buAutoNum type="arabicPeriod"/>
            </a:pPr>
            <a:r>
              <a:rPr lang="en-US" sz="3600" b="1" i="0" dirty="0">
                <a:solidFill>
                  <a:srgbClr val="FFFF00"/>
                </a:solidFill>
                <a:effectLst/>
                <a:latin typeface="freight-text-pro"/>
              </a:rPr>
              <a:t>Cost plus pricing </a:t>
            </a:r>
            <a:r>
              <a:rPr lang="en-US" sz="3600" b="0" i="0" dirty="0">
                <a:solidFill>
                  <a:srgbClr val="FFFF00"/>
                </a:solidFill>
                <a:effectLst/>
                <a:latin typeface="freight-text-pro"/>
              </a:rPr>
              <a:t>(From provider’s perspective)</a:t>
            </a:r>
          </a:p>
          <a:p>
            <a:pPr algn="just">
              <a:buFont typeface="+mj-lt"/>
              <a:buAutoNum type="arabicPeriod"/>
            </a:pPr>
            <a:r>
              <a:rPr lang="en-US" sz="3600" b="1" i="0" dirty="0">
                <a:solidFill>
                  <a:srgbClr val="FFFF00"/>
                </a:solidFill>
                <a:effectLst/>
                <a:latin typeface="freight-text-pro"/>
              </a:rPr>
              <a:t>Perceived value-based pricing</a:t>
            </a:r>
            <a:r>
              <a:rPr lang="en-US" sz="3600" b="0" i="0" dirty="0">
                <a:solidFill>
                  <a:srgbClr val="FFFF00"/>
                </a:solidFill>
                <a:effectLst/>
                <a:latin typeface="freight-text-pro"/>
              </a:rPr>
              <a:t> (From customer’s perspective)</a:t>
            </a:r>
          </a:p>
          <a:p>
            <a:pPr algn="just">
              <a:buFont typeface="+mj-lt"/>
              <a:buAutoNum type="arabicPeriod"/>
            </a:pPr>
            <a:r>
              <a:rPr lang="en-US" sz="3600" b="1" i="0" dirty="0">
                <a:solidFill>
                  <a:srgbClr val="FFFF00"/>
                </a:solidFill>
                <a:effectLst/>
                <a:latin typeface="freight-text-pro"/>
              </a:rPr>
              <a:t>Competitor based pricing</a:t>
            </a:r>
            <a:endParaRPr lang="en-US" sz="3600" b="0" i="0" dirty="0">
              <a:solidFill>
                <a:srgbClr val="FFFF00"/>
              </a:solidFill>
              <a:effectLst/>
              <a:latin typeface="freight-text-pro"/>
            </a:endParaRPr>
          </a:p>
        </p:txBody>
      </p:sp>
      <p:sp>
        <p:nvSpPr>
          <p:cNvPr id="11" name="TextBox 10">
            <a:extLst>
              <a:ext uri="{FF2B5EF4-FFF2-40B4-BE49-F238E27FC236}">
                <a16:creationId xmlns:a16="http://schemas.microsoft.com/office/drawing/2014/main" id="{1CE6A20C-19A3-2217-8A2B-9373F9AE7C1D}"/>
              </a:ext>
            </a:extLst>
          </p:cNvPr>
          <p:cNvSpPr txBox="1"/>
          <p:nvPr/>
        </p:nvSpPr>
        <p:spPr>
          <a:xfrm>
            <a:off x="3873221" y="266613"/>
            <a:ext cx="8607866" cy="2246769"/>
          </a:xfrm>
          <a:prstGeom prst="rect">
            <a:avLst/>
          </a:prstGeom>
          <a:noFill/>
        </p:spPr>
        <p:txBody>
          <a:bodyPr wrap="square">
            <a:spAutoFit/>
          </a:bodyPr>
          <a:lstStyle/>
          <a:p>
            <a:r>
              <a:rPr lang="en-US" sz="2800" b="0" i="0" dirty="0">
                <a:solidFill>
                  <a:schemeClr val="bg1"/>
                </a:solidFill>
                <a:effectLst/>
                <a:latin typeface="Söhne"/>
              </a:rPr>
              <a:t>Price refers to the monetary value assigned to a digital product. In the digital realm, pricing strategies can vary widely. This can include one-time purchases, subscriptions, freemium models, pay-per-use, or tiered pricing structures</a:t>
            </a:r>
            <a:endParaRPr lang="en-IN" sz="2800" dirty="0">
              <a:solidFill>
                <a:schemeClr val="bg1"/>
              </a:solidFill>
            </a:endParaRPr>
          </a:p>
        </p:txBody>
      </p:sp>
      <p:pic>
        <p:nvPicPr>
          <p:cNvPr id="2050" name="Picture 2" descr="How should I price my offer?&quot; (7+1 things to consider) | Breakthrough  Marketing Secrets">
            <a:extLst>
              <a:ext uri="{FF2B5EF4-FFF2-40B4-BE49-F238E27FC236}">
                <a16:creationId xmlns:a16="http://schemas.microsoft.com/office/drawing/2014/main" id="{D906E844-0C90-60BA-0349-6E7A7C5118F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49499" y="2915506"/>
            <a:ext cx="2431498" cy="24314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290575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People's hands">
            <a:extLst>
              <a:ext uri="{FF2B5EF4-FFF2-40B4-BE49-F238E27FC236}">
                <a16:creationId xmlns:a16="http://schemas.microsoft.com/office/drawing/2014/main" id="{7D87B918-371C-4B31-9C7A-1D9A08C8A3BB}"/>
              </a:ext>
            </a:extLst>
          </p:cNvPr>
          <p:cNvPicPr>
            <a:picLocks noGrp="1" noChangeAspect="1"/>
          </p:cNvPicPr>
          <p:nvPr>
            <p:ph sz="half" idx="4294967295"/>
          </p:nvPr>
        </p:nvPicPr>
        <p:blipFill rotWithShape="1">
          <a:blip r:embed="rId3">
            <a:extLst>
              <a:ext uri="{28A0092B-C50C-407E-A947-70E740481C1C}">
                <a14:useLocalDpi xmlns:a14="http://schemas.microsoft.com/office/drawing/2010/main" val="0"/>
              </a:ext>
            </a:extLst>
          </a:blip>
          <a:srcRect/>
          <a:stretch/>
        </p:blipFill>
        <p:spPr>
          <a:xfrm>
            <a:off x="0" y="0"/>
            <a:ext cx="12188825" cy="6856413"/>
          </a:xfrm>
        </p:spPr>
      </p:pic>
      <p:sp>
        <p:nvSpPr>
          <p:cNvPr id="8" name="object 3" descr="Blue rectangle">
            <a:extLst>
              <a:ext uri="{FF2B5EF4-FFF2-40B4-BE49-F238E27FC236}">
                <a16:creationId xmlns:a16="http://schemas.microsoft.com/office/drawing/2014/main" id="{A277388B-76FD-44C4-B506-F8A157E57C65}"/>
              </a:ext>
            </a:extLst>
          </p:cNvPr>
          <p:cNvSpPr/>
          <p:nvPr/>
        </p:nvSpPr>
        <p:spPr>
          <a:xfrm>
            <a:off x="0" y="0"/>
            <a:ext cx="12189600" cy="6858000"/>
          </a:xfrm>
          <a:custGeom>
            <a:avLst/>
            <a:gdLst/>
            <a:ahLst/>
            <a:cxnLst/>
            <a:rect l="l" t="t" r="r" b="b"/>
            <a:pathLst>
              <a:path w="12189460" h="6858000">
                <a:moveTo>
                  <a:pt x="0" y="6858000"/>
                </a:moveTo>
                <a:lnTo>
                  <a:pt x="12188952" y="6858000"/>
                </a:lnTo>
                <a:lnTo>
                  <a:pt x="12188952" y="0"/>
                </a:lnTo>
                <a:lnTo>
                  <a:pt x="0" y="0"/>
                </a:lnTo>
                <a:lnTo>
                  <a:pt x="0" y="6858000"/>
                </a:lnTo>
                <a:close/>
              </a:path>
            </a:pathLst>
          </a:custGeom>
          <a:solidFill>
            <a:schemeClr val="tx1">
              <a:alpha val="69999"/>
            </a:schemeClr>
          </a:solidFill>
        </p:spPr>
        <p:txBody>
          <a:bodyPr wrap="square" lIns="0" tIns="0" rIns="0" bIns="0" rtlCol="0"/>
          <a:lstStyle/>
          <a:p>
            <a:pPr algn="just">
              <a:buFont typeface="+mj-lt"/>
              <a:buAutoNum type="arabicPeriod"/>
            </a:pPr>
            <a:endParaRPr lang="en-IN" b="0" i="0" dirty="0">
              <a:solidFill>
                <a:schemeClr val="bg1"/>
              </a:solidFill>
              <a:effectLst/>
              <a:latin typeface="freight-text-pro"/>
            </a:endParaRPr>
          </a:p>
        </p:txBody>
      </p:sp>
      <p:sp>
        <p:nvSpPr>
          <p:cNvPr id="5" name="TextBox 4">
            <a:extLst>
              <a:ext uri="{FF2B5EF4-FFF2-40B4-BE49-F238E27FC236}">
                <a16:creationId xmlns:a16="http://schemas.microsoft.com/office/drawing/2014/main" id="{6DBEF9A4-9338-65D7-B4D0-968362613130}"/>
              </a:ext>
            </a:extLst>
          </p:cNvPr>
          <p:cNvSpPr txBox="1"/>
          <p:nvPr/>
        </p:nvSpPr>
        <p:spPr>
          <a:xfrm>
            <a:off x="353488" y="3436448"/>
            <a:ext cx="11481847" cy="1569660"/>
          </a:xfrm>
          <a:prstGeom prst="rect">
            <a:avLst/>
          </a:prstGeom>
          <a:noFill/>
        </p:spPr>
        <p:txBody>
          <a:bodyPr wrap="square">
            <a:spAutoFit/>
          </a:bodyPr>
          <a:lstStyle/>
          <a:p>
            <a:r>
              <a:rPr lang="en-US" sz="3200" b="0" i="0" dirty="0">
                <a:solidFill>
                  <a:srgbClr val="00B0F0"/>
                </a:solidFill>
                <a:effectLst/>
                <a:latin typeface="freight-text-pro"/>
              </a:rPr>
              <a:t>You may also have intermediaries like </a:t>
            </a:r>
            <a:r>
              <a:rPr lang="en-US" sz="3200" b="1" i="0" dirty="0">
                <a:solidFill>
                  <a:srgbClr val="00B0F0"/>
                </a:solidFill>
                <a:effectLst/>
                <a:latin typeface="freight-text-pro"/>
              </a:rPr>
              <a:t>distributors, dealers or wholesalers and eventually retailers</a:t>
            </a:r>
            <a:r>
              <a:rPr lang="en-US" sz="3200" b="0" i="0" dirty="0">
                <a:solidFill>
                  <a:srgbClr val="00B0F0"/>
                </a:solidFill>
                <a:effectLst/>
                <a:latin typeface="freight-text-pro"/>
              </a:rPr>
              <a:t> for distributing products/services to the end consumers. </a:t>
            </a:r>
          </a:p>
        </p:txBody>
      </p:sp>
      <p:sp>
        <p:nvSpPr>
          <p:cNvPr id="3" name="TextBox 2">
            <a:extLst>
              <a:ext uri="{FF2B5EF4-FFF2-40B4-BE49-F238E27FC236}">
                <a16:creationId xmlns:a16="http://schemas.microsoft.com/office/drawing/2014/main" id="{238B1D06-A315-8B32-3ECB-4B765AAC53A1}"/>
              </a:ext>
            </a:extLst>
          </p:cNvPr>
          <p:cNvSpPr txBox="1"/>
          <p:nvPr/>
        </p:nvSpPr>
        <p:spPr>
          <a:xfrm>
            <a:off x="5264286" y="253923"/>
            <a:ext cx="6094428" cy="2862322"/>
          </a:xfrm>
          <a:prstGeom prst="rect">
            <a:avLst/>
          </a:prstGeom>
          <a:noFill/>
        </p:spPr>
        <p:txBody>
          <a:bodyPr wrap="square">
            <a:spAutoFit/>
          </a:bodyPr>
          <a:lstStyle/>
          <a:p>
            <a:pPr algn="l"/>
            <a:r>
              <a:rPr lang="en-US" sz="5400" b="1" i="0" dirty="0">
                <a:solidFill>
                  <a:srgbClr val="FFFF00"/>
                </a:solidFill>
                <a:effectLst/>
                <a:latin typeface="circular"/>
              </a:rPr>
              <a:t>Place: Distribution Channels</a:t>
            </a:r>
          </a:p>
          <a:p>
            <a:pPr algn="just"/>
            <a:r>
              <a:rPr lang="en-US" b="0" i="0" dirty="0">
                <a:solidFill>
                  <a:srgbClr val="FFFF00"/>
                </a:solidFill>
                <a:effectLst/>
                <a:latin typeface="freight-text-pro"/>
              </a:rPr>
              <a:t>A distribution channel is a path through which a product or service reaches the final consumer. It may reach either directly from the manufacturer to the user or through various intermediaries such as wholesalers, distributors, retailers etc.</a:t>
            </a:r>
          </a:p>
        </p:txBody>
      </p:sp>
      <p:sp>
        <p:nvSpPr>
          <p:cNvPr id="6" name="TextBox 5">
            <a:extLst>
              <a:ext uri="{FF2B5EF4-FFF2-40B4-BE49-F238E27FC236}">
                <a16:creationId xmlns:a16="http://schemas.microsoft.com/office/drawing/2014/main" id="{C7A0345E-1D58-DF8A-4548-0A6193E3D88D}"/>
              </a:ext>
            </a:extLst>
          </p:cNvPr>
          <p:cNvSpPr txBox="1"/>
          <p:nvPr/>
        </p:nvSpPr>
        <p:spPr>
          <a:xfrm>
            <a:off x="3298606" y="5159456"/>
            <a:ext cx="8425205" cy="1384995"/>
          </a:xfrm>
          <a:prstGeom prst="rect">
            <a:avLst/>
          </a:prstGeom>
          <a:noFill/>
        </p:spPr>
        <p:txBody>
          <a:bodyPr wrap="square">
            <a:spAutoFit/>
          </a:bodyPr>
          <a:lstStyle/>
          <a:p>
            <a:r>
              <a:rPr lang="en-US" sz="2800" b="0" i="0" dirty="0">
                <a:solidFill>
                  <a:schemeClr val="bg1"/>
                </a:solidFill>
                <a:effectLst/>
                <a:latin typeface="freight-text-pro"/>
              </a:rPr>
              <a:t>organizations can either reach the consumers through retail stores or supermarkets, which can be</a:t>
            </a:r>
            <a:r>
              <a:rPr lang="en-US" sz="2800" b="1" i="0" dirty="0">
                <a:solidFill>
                  <a:schemeClr val="bg1"/>
                </a:solidFill>
                <a:effectLst/>
                <a:latin typeface="freight-text-pro"/>
              </a:rPr>
              <a:t> single brand or multi-brand</a:t>
            </a:r>
            <a:r>
              <a:rPr lang="en-US" sz="2800" b="0" i="0" dirty="0">
                <a:solidFill>
                  <a:schemeClr val="bg1"/>
                </a:solidFill>
                <a:effectLst/>
                <a:latin typeface="freight-text-pro"/>
              </a:rPr>
              <a:t>.</a:t>
            </a:r>
            <a:endParaRPr lang="en-IN" sz="2800" dirty="0">
              <a:solidFill>
                <a:schemeClr val="bg1"/>
              </a:solidFill>
            </a:endParaRPr>
          </a:p>
        </p:txBody>
      </p:sp>
      <p:pic>
        <p:nvPicPr>
          <p:cNvPr id="3074" name="Picture 2" descr="Distinguishing Between Distributors and Dealers | Klemchuk PLLC |  Intellectual Property Law Firm">
            <a:extLst>
              <a:ext uri="{FF2B5EF4-FFF2-40B4-BE49-F238E27FC236}">
                <a16:creationId xmlns:a16="http://schemas.microsoft.com/office/drawing/2014/main" id="{D746F4E5-4D70-FD25-83A8-80403E0CA88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8761" y="394012"/>
            <a:ext cx="4142688" cy="27617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743958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People's hands">
            <a:extLst>
              <a:ext uri="{FF2B5EF4-FFF2-40B4-BE49-F238E27FC236}">
                <a16:creationId xmlns:a16="http://schemas.microsoft.com/office/drawing/2014/main" id="{7D87B918-371C-4B31-9C7A-1D9A08C8A3BB}"/>
              </a:ext>
            </a:extLst>
          </p:cNvPr>
          <p:cNvPicPr>
            <a:picLocks noGrp="1" noChangeAspect="1"/>
          </p:cNvPicPr>
          <p:nvPr>
            <p:ph sz="half" idx="4294967295"/>
          </p:nvPr>
        </p:nvPicPr>
        <p:blipFill rotWithShape="1">
          <a:blip r:embed="rId3">
            <a:extLst>
              <a:ext uri="{28A0092B-C50C-407E-A947-70E740481C1C}">
                <a14:useLocalDpi xmlns:a14="http://schemas.microsoft.com/office/drawing/2010/main" val="0"/>
              </a:ext>
            </a:extLst>
          </a:blip>
          <a:srcRect/>
          <a:stretch/>
        </p:blipFill>
        <p:spPr>
          <a:xfrm>
            <a:off x="0" y="0"/>
            <a:ext cx="12188825" cy="6856413"/>
          </a:xfrm>
        </p:spPr>
      </p:pic>
      <p:sp>
        <p:nvSpPr>
          <p:cNvPr id="8" name="object 3" descr="Blue rectangle">
            <a:extLst>
              <a:ext uri="{FF2B5EF4-FFF2-40B4-BE49-F238E27FC236}">
                <a16:creationId xmlns:a16="http://schemas.microsoft.com/office/drawing/2014/main" id="{A277388B-76FD-44C4-B506-F8A157E57C65}"/>
              </a:ext>
            </a:extLst>
          </p:cNvPr>
          <p:cNvSpPr/>
          <p:nvPr/>
        </p:nvSpPr>
        <p:spPr>
          <a:xfrm>
            <a:off x="0" y="0"/>
            <a:ext cx="12189600" cy="6858000"/>
          </a:xfrm>
          <a:custGeom>
            <a:avLst/>
            <a:gdLst/>
            <a:ahLst/>
            <a:cxnLst/>
            <a:rect l="l" t="t" r="r" b="b"/>
            <a:pathLst>
              <a:path w="12189460" h="6858000">
                <a:moveTo>
                  <a:pt x="0" y="6858000"/>
                </a:moveTo>
                <a:lnTo>
                  <a:pt x="12188952" y="6858000"/>
                </a:lnTo>
                <a:lnTo>
                  <a:pt x="12188952" y="0"/>
                </a:lnTo>
                <a:lnTo>
                  <a:pt x="0" y="0"/>
                </a:lnTo>
                <a:lnTo>
                  <a:pt x="0" y="6858000"/>
                </a:lnTo>
                <a:close/>
              </a:path>
            </a:pathLst>
          </a:custGeom>
          <a:solidFill>
            <a:schemeClr val="tx1">
              <a:alpha val="69999"/>
            </a:schemeClr>
          </a:solidFill>
        </p:spPr>
        <p:txBody>
          <a:bodyPr wrap="square" lIns="0" tIns="0" rIns="0" bIns="0" rtlCol="0"/>
          <a:lstStyle/>
          <a:p>
            <a:pPr algn="just">
              <a:buFont typeface="+mj-lt"/>
              <a:buAutoNum type="arabicPeriod"/>
            </a:pPr>
            <a:endParaRPr lang="en-IN" sz="2800" b="0" i="0" dirty="0">
              <a:solidFill>
                <a:schemeClr val="bg1"/>
              </a:solidFill>
              <a:effectLst/>
              <a:latin typeface="freight-text-pro"/>
            </a:endParaRPr>
          </a:p>
        </p:txBody>
      </p:sp>
      <p:sp>
        <p:nvSpPr>
          <p:cNvPr id="5" name="TextBox 4">
            <a:extLst>
              <a:ext uri="{FF2B5EF4-FFF2-40B4-BE49-F238E27FC236}">
                <a16:creationId xmlns:a16="http://schemas.microsoft.com/office/drawing/2014/main" id="{6DBEF9A4-9338-65D7-B4D0-968362613130}"/>
              </a:ext>
            </a:extLst>
          </p:cNvPr>
          <p:cNvSpPr txBox="1"/>
          <p:nvPr/>
        </p:nvSpPr>
        <p:spPr>
          <a:xfrm>
            <a:off x="499620" y="1012850"/>
            <a:ext cx="11481847" cy="584775"/>
          </a:xfrm>
          <a:prstGeom prst="rect">
            <a:avLst/>
          </a:prstGeom>
          <a:noFill/>
        </p:spPr>
        <p:txBody>
          <a:bodyPr wrap="square">
            <a:spAutoFit/>
          </a:bodyPr>
          <a:lstStyle/>
          <a:p>
            <a:pPr algn="l"/>
            <a:endParaRPr lang="en-US" sz="3200" b="0" i="0" dirty="0">
              <a:solidFill>
                <a:schemeClr val="bg1"/>
              </a:solidFill>
              <a:effectLst/>
              <a:latin typeface="freight-text-pro"/>
            </a:endParaRPr>
          </a:p>
        </p:txBody>
      </p:sp>
      <p:sp>
        <p:nvSpPr>
          <p:cNvPr id="3" name="TextBox 2">
            <a:extLst>
              <a:ext uri="{FF2B5EF4-FFF2-40B4-BE49-F238E27FC236}">
                <a16:creationId xmlns:a16="http://schemas.microsoft.com/office/drawing/2014/main" id="{ACCFF37E-B01F-D319-D29E-66A3B5AF3CC7}"/>
              </a:ext>
            </a:extLst>
          </p:cNvPr>
          <p:cNvSpPr txBox="1"/>
          <p:nvPr/>
        </p:nvSpPr>
        <p:spPr>
          <a:xfrm>
            <a:off x="1150147" y="581962"/>
            <a:ext cx="6094428" cy="1015663"/>
          </a:xfrm>
          <a:prstGeom prst="rect">
            <a:avLst/>
          </a:prstGeom>
          <a:noFill/>
        </p:spPr>
        <p:txBody>
          <a:bodyPr wrap="square">
            <a:spAutoFit/>
          </a:bodyPr>
          <a:lstStyle/>
          <a:p>
            <a:pPr algn="l"/>
            <a:r>
              <a:rPr lang="en-IN" sz="6000" b="1" i="0" dirty="0">
                <a:solidFill>
                  <a:srgbClr val="FFFF00"/>
                </a:solidFill>
                <a:effectLst/>
                <a:latin typeface="circular"/>
              </a:rPr>
              <a:t>Promotion</a:t>
            </a:r>
          </a:p>
        </p:txBody>
      </p:sp>
      <p:sp>
        <p:nvSpPr>
          <p:cNvPr id="6" name="TextBox 5">
            <a:extLst>
              <a:ext uri="{FF2B5EF4-FFF2-40B4-BE49-F238E27FC236}">
                <a16:creationId xmlns:a16="http://schemas.microsoft.com/office/drawing/2014/main" id="{806FDE7C-D73B-52E9-8CFA-59D58A37052A}"/>
              </a:ext>
            </a:extLst>
          </p:cNvPr>
          <p:cNvSpPr txBox="1"/>
          <p:nvPr/>
        </p:nvSpPr>
        <p:spPr>
          <a:xfrm>
            <a:off x="2032641" y="2028513"/>
            <a:ext cx="6094428" cy="3539430"/>
          </a:xfrm>
          <a:prstGeom prst="rect">
            <a:avLst/>
          </a:prstGeom>
          <a:noFill/>
        </p:spPr>
        <p:txBody>
          <a:bodyPr wrap="square">
            <a:spAutoFit/>
          </a:bodyPr>
          <a:lstStyle/>
          <a:p>
            <a:pPr algn="just">
              <a:buFont typeface="+mj-lt"/>
              <a:buAutoNum type="arabicPeriod"/>
            </a:pPr>
            <a:r>
              <a:rPr lang="en-US" sz="3200" b="0" i="0" dirty="0">
                <a:solidFill>
                  <a:srgbClr val="00B0F0"/>
                </a:solidFill>
                <a:effectLst/>
                <a:latin typeface="freight-text-pro"/>
              </a:rPr>
              <a:t>Advertising</a:t>
            </a:r>
          </a:p>
          <a:p>
            <a:pPr algn="just">
              <a:buFont typeface="+mj-lt"/>
              <a:buAutoNum type="arabicPeriod"/>
            </a:pPr>
            <a:r>
              <a:rPr lang="en-US" sz="3200" b="0" i="0" dirty="0">
                <a:solidFill>
                  <a:srgbClr val="00B0F0"/>
                </a:solidFill>
                <a:effectLst/>
                <a:latin typeface="freight-text-pro"/>
              </a:rPr>
              <a:t>Sales promotions</a:t>
            </a:r>
          </a:p>
          <a:p>
            <a:pPr algn="just">
              <a:buFont typeface="+mj-lt"/>
              <a:buAutoNum type="arabicPeriod"/>
            </a:pPr>
            <a:r>
              <a:rPr lang="en-US" sz="3200" b="0" i="0" dirty="0">
                <a:solidFill>
                  <a:srgbClr val="00B0F0"/>
                </a:solidFill>
                <a:effectLst/>
                <a:latin typeface="freight-text-pro"/>
              </a:rPr>
              <a:t>Personal selling</a:t>
            </a:r>
          </a:p>
          <a:p>
            <a:pPr algn="just">
              <a:buFont typeface="+mj-lt"/>
              <a:buAutoNum type="arabicPeriod"/>
            </a:pPr>
            <a:r>
              <a:rPr lang="en-US" sz="3200" b="0" i="0" dirty="0">
                <a:solidFill>
                  <a:srgbClr val="00B0F0"/>
                </a:solidFill>
                <a:effectLst/>
                <a:latin typeface="freight-text-pro"/>
              </a:rPr>
              <a:t>Direct mail</a:t>
            </a:r>
          </a:p>
          <a:p>
            <a:pPr algn="just">
              <a:buFont typeface="+mj-lt"/>
              <a:buAutoNum type="arabicPeriod"/>
            </a:pPr>
            <a:r>
              <a:rPr lang="en-US" sz="3200" b="0" i="0" dirty="0">
                <a:solidFill>
                  <a:srgbClr val="00B0F0"/>
                </a:solidFill>
                <a:effectLst/>
                <a:latin typeface="freight-text-pro"/>
              </a:rPr>
              <a:t>Internet marketing</a:t>
            </a:r>
          </a:p>
          <a:p>
            <a:pPr algn="just">
              <a:buFont typeface="+mj-lt"/>
              <a:buAutoNum type="arabicPeriod"/>
            </a:pPr>
            <a:r>
              <a:rPr lang="en-US" sz="3200" b="0" i="0" dirty="0">
                <a:solidFill>
                  <a:srgbClr val="00B0F0"/>
                </a:solidFill>
                <a:effectLst/>
                <a:latin typeface="freight-text-pro"/>
              </a:rPr>
              <a:t>Social media</a:t>
            </a:r>
          </a:p>
          <a:p>
            <a:pPr algn="just">
              <a:buFont typeface="+mj-lt"/>
              <a:buAutoNum type="arabicPeriod"/>
            </a:pPr>
            <a:r>
              <a:rPr lang="en-US" sz="3200" b="0" i="0" dirty="0">
                <a:solidFill>
                  <a:srgbClr val="00B0F0"/>
                </a:solidFill>
                <a:effectLst/>
                <a:latin typeface="freight-text-pro"/>
              </a:rPr>
              <a:t>Sponsorship</a:t>
            </a:r>
          </a:p>
        </p:txBody>
      </p:sp>
      <p:pic>
        <p:nvPicPr>
          <p:cNvPr id="4098" name="Picture 2">
            <a:extLst>
              <a:ext uri="{FF2B5EF4-FFF2-40B4-BE49-F238E27FC236}">
                <a16:creationId xmlns:a16="http://schemas.microsoft.com/office/drawing/2014/main" id="{B35B6279-475F-F1F0-0365-3037E20F3CB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91753" y="585483"/>
            <a:ext cx="5972048" cy="49824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497020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People's hands">
            <a:extLst>
              <a:ext uri="{FF2B5EF4-FFF2-40B4-BE49-F238E27FC236}">
                <a16:creationId xmlns:a16="http://schemas.microsoft.com/office/drawing/2014/main" id="{7D87B918-371C-4B31-9C7A-1D9A08C8A3BB}"/>
              </a:ext>
            </a:extLst>
          </p:cNvPr>
          <p:cNvPicPr>
            <a:picLocks noGrp="1" noChangeAspect="1"/>
          </p:cNvPicPr>
          <p:nvPr>
            <p:ph sz="half" idx="4294967295"/>
          </p:nvPr>
        </p:nvPicPr>
        <p:blipFill rotWithShape="1">
          <a:blip r:embed="rId3">
            <a:extLst>
              <a:ext uri="{28A0092B-C50C-407E-A947-70E740481C1C}">
                <a14:useLocalDpi xmlns:a14="http://schemas.microsoft.com/office/drawing/2010/main" val="0"/>
              </a:ext>
            </a:extLst>
          </a:blip>
          <a:srcRect/>
          <a:stretch/>
        </p:blipFill>
        <p:spPr>
          <a:xfrm>
            <a:off x="0" y="0"/>
            <a:ext cx="12188825" cy="6856413"/>
          </a:xfrm>
        </p:spPr>
      </p:pic>
      <p:sp>
        <p:nvSpPr>
          <p:cNvPr id="8" name="object 3" descr="Blue rectangle">
            <a:extLst>
              <a:ext uri="{FF2B5EF4-FFF2-40B4-BE49-F238E27FC236}">
                <a16:creationId xmlns:a16="http://schemas.microsoft.com/office/drawing/2014/main" id="{A277388B-76FD-44C4-B506-F8A157E57C65}"/>
              </a:ext>
            </a:extLst>
          </p:cNvPr>
          <p:cNvSpPr/>
          <p:nvPr/>
        </p:nvSpPr>
        <p:spPr>
          <a:xfrm>
            <a:off x="0" y="0"/>
            <a:ext cx="12189600" cy="6858000"/>
          </a:xfrm>
          <a:custGeom>
            <a:avLst/>
            <a:gdLst/>
            <a:ahLst/>
            <a:cxnLst/>
            <a:rect l="l" t="t" r="r" b="b"/>
            <a:pathLst>
              <a:path w="12189460" h="6858000">
                <a:moveTo>
                  <a:pt x="0" y="6858000"/>
                </a:moveTo>
                <a:lnTo>
                  <a:pt x="12188952" y="6858000"/>
                </a:lnTo>
                <a:lnTo>
                  <a:pt x="12188952" y="0"/>
                </a:lnTo>
                <a:lnTo>
                  <a:pt x="0" y="0"/>
                </a:lnTo>
                <a:lnTo>
                  <a:pt x="0" y="6858000"/>
                </a:lnTo>
                <a:close/>
              </a:path>
            </a:pathLst>
          </a:custGeom>
          <a:solidFill>
            <a:schemeClr val="tx1">
              <a:alpha val="69999"/>
            </a:schemeClr>
          </a:solidFill>
        </p:spPr>
        <p:txBody>
          <a:bodyPr wrap="square" lIns="0" tIns="0" rIns="0" bIns="0" rtlCol="0"/>
          <a:lstStyle/>
          <a:p>
            <a:pPr algn="just">
              <a:buFont typeface="+mj-lt"/>
              <a:buAutoNum type="arabicPeriod"/>
            </a:pPr>
            <a:endParaRPr lang="en-IN" b="0" i="0" dirty="0">
              <a:solidFill>
                <a:schemeClr val="bg1"/>
              </a:solidFill>
              <a:effectLst/>
              <a:latin typeface="freight-text-pro"/>
            </a:endParaRPr>
          </a:p>
        </p:txBody>
      </p:sp>
      <p:sp>
        <p:nvSpPr>
          <p:cNvPr id="5" name="TextBox 4">
            <a:extLst>
              <a:ext uri="{FF2B5EF4-FFF2-40B4-BE49-F238E27FC236}">
                <a16:creationId xmlns:a16="http://schemas.microsoft.com/office/drawing/2014/main" id="{6DBEF9A4-9338-65D7-B4D0-968362613130}"/>
              </a:ext>
            </a:extLst>
          </p:cNvPr>
          <p:cNvSpPr txBox="1"/>
          <p:nvPr/>
        </p:nvSpPr>
        <p:spPr>
          <a:xfrm>
            <a:off x="499620" y="1012850"/>
            <a:ext cx="11481847" cy="584775"/>
          </a:xfrm>
          <a:prstGeom prst="rect">
            <a:avLst/>
          </a:prstGeom>
          <a:noFill/>
        </p:spPr>
        <p:txBody>
          <a:bodyPr wrap="square">
            <a:spAutoFit/>
          </a:bodyPr>
          <a:lstStyle/>
          <a:p>
            <a:pPr algn="l"/>
            <a:endParaRPr lang="en-US" sz="3200" b="0" i="0" dirty="0">
              <a:solidFill>
                <a:schemeClr val="bg1"/>
              </a:solidFill>
              <a:effectLst/>
              <a:latin typeface="freight-text-pro"/>
            </a:endParaRPr>
          </a:p>
        </p:txBody>
      </p:sp>
      <p:sp>
        <p:nvSpPr>
          <p:cNvPr id="3" name="TextBox 2">
            <a:extLst>
              <a:ext uri="{FF2B5EF4-FFF2-40B4-BE49-F238E27FC236}">
                <a16:creationId xmlns:a16="http://schemas.microsoft.com/office/drawing/2014/main" id="{23F30076-0E63-B42F-377E-A94315479362}"/>
              </a:ext>
            </a:extLst>
          </p:cNvPr>
          <p:cNvSpPr txBox="1"/>
          <p:nvPr/>
        </p:nvSpPr>
        <p:spPr>
          <a:xfrm>
            <a:off x="2931459" y="2177534"/>
            <a:ext cx="6096000" cy="2123658"/>
          </a:xfrm>
          <a:prstGeom prst="rect">
            <a:avLst/>
          </a:prstGeom>
          <a:solidFill>
            <a:srgbClr val="00B050"/>
          </a:solidFill>
        </p:spPr>
        <p:txBody>
          <a:bodyPr wrap="square">
            <a:spAutoFit/>
          </a:bodyPr>
          <a:lstStyle/>
          <a:p>
            <a:pPr algn="ctr"/>
            <a:r>
              <a:rPr lang="en-IN" sz="6600" b="1" i="0" dirty="0">
                <a:solidFill>
                  <a:srgbClr val="091E42"/>
                </a:solidFill>
                <a:effectLst/>
                <a:latin typeface="freight-text-pro"/>
              </a:rPr>
              <a:t>Marketing Communication.</a:t>
            </a:r>
            <a:endParaRPr lang="en-IN" sz="6600" b="1" dirty="0"/>
          </a:p>
        </p:txBody>
      </p:sp>
    </p:spTree>
    <p:extLst>
      <p:ext uri="{BB962C8B-B14F-4D97-AF65-F5344CB8AC3E}">
        <p14:creationId xmlns:p14="http://schemas.microsoft.com/office/powerpoint/2010/main" val="205192487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People's hands">
            <a:extLst>
              <a:ext uri="{FF2B5EF4-FFF2-40B4-BE49-F238E27FC236}">
                <a16:creationId xmlns:a16="http://schemas.microsoft.com/office/drawing/2014/main" id="{7D87B918-371C-4B31-9C7A-1D9A08C8A3BB}"/>
              </a:ext>
            </a:extLst>
          </p:cNvPr>
          <p:cNvPicPr>
            <a:picLocks noGrp="1" noChangeAspect="1"/>
          </p:cNvPicPr>
          <p:nvPr>
            <p:ph sz="half" idx="4294967295"/>
          </p:nvPr>
        </p:nvPicPr>
        <p:blipFill rotWithShape="1">
          <a:blip r:embed="rId3">
            <a:extLst>
              <a:ext uri="{28A0092B-C50C-407E-A947-70E740481C1C}">
                <a14:useLocalDpi xmlns:a14="http://schemas.microsoft.com/office/drawing/2010/main" val="0"/>
              </a:ext>
            </a:extLst>
          </a:blip>
          <a:srcRect/>
          <a:stretch/>
        </p:blipFill>
        <p:spPr>
          <a:xfrm>
            <a:off x="0" y="0"/>
            <a:ext cx="12188825" cy="6856413"/>
          </a:xfrm>
        </p:spPr>
      </p:pic>
      <p:sp>
        <p:nvSpPr>
          <p:cNvPr id="8" name="object 3" descr="Blue rectangle">
            <a:extLst>
              <a:ext uri="{FF2B5EF4-FFF2-40B4-BE49-F238E27FC236}">
                <a16:creationId xmlns:a16="http://schemas.microsoft.com/office/drawing/2014/main" id="{A277388B-76FD-44C4-B506-F8A157E57C65}"/>
              </a:ext>
            </a:extLst>
          </p:cNvPr>
          <p:cNvSpPr/>
          <p:nvPr/>
        </p:nvSpPr>
        <p:spPr>
          <a:xfrm>
            <a:off x="0" y="0"/>
            <a:ext cx="12189600" cy="6858000"/>
          </a:xfrm>
          <a:custGeom>
            <a:avLst/>
            <a:gdLst/>
            <a:ahLst/>
            <a:cxnLst/>
            <a:rect l="l" t="t" r="r" b="b"/>
            <a:pathLst>
              <a:path w="12189460" h="6858000">
                <a:moveTo>
                  <a:pt x="0" y="6858000"/>
                </a:moveTo>
                <a:lnTo>
                  <a:pt x="12188952" y="6858000"/>
                </a:lnTo>
                <a:lnTo>
                  <a:pt x="12188952" y="0"/>
                </a:lnTo>
                <a:lnTo>
                  <a:pt x="0" y="0"/>
                </a:lnTo>
                <a:lnTo>
                  <a:pt x="0" y="6858000"/>
                </a:lnTo>
                <a:close/>
              </a:path>
            </a:pathLst>
          </a:custGeom>
          <a:solidFill>
            <a:schemeClr val="tx1">
              <a:alpha val="69999"/>
            </a:schemeClr>
          </a:solidFill>
        </p:spPr>
        <p:txBody>
          <a:bodyPr wrap="square" lIns="0" tIns="0" rIns="0" bIns="0" rtlCol="0"/>
          <a:lstStyle/>
          <a:p>
            <a:pPr algn="just">
              <a:buFont typeface="+mj-lt"/>
              <a:buAutoNum type="arabicPeriod"/>
            </a:pPr>
            <a:endParaRPr lang="en-IN" b="0" i="0" dirty="0">
              <a:solidFill>
                <a:schemeClr val="bg1"/>
              </a:solidFill>
              <a:effectLst/>
              <a:latin typeface="freight-text-pro"/>
            </a:endParaRPr>
          </a:p>
        </p:txBody>
      </p:sp>
      <p:sp>
        <p:nvSpPr>
          <p:cNvPr id="5" name="TextBox 4">
            <a:extLst>
              <a:ext uri="{FF2B5EF4-FFF2-40B4-BE49-F238E27FC236}">
                <a16:creationId xmlns:a16="http://schemas.microsoft.com/office/drawing/2014/main" id="{6DBEF9A4-9338-65D7-B4D0-968362613130}"/>
              </a:ext>
            </a:extLst>
          </p:cNvPr>
          <p:cNvSpPr txBox="1"/>
          <p:nvPr/>
        </p:nvSpPr>
        <p:spPr>
          <a:xfrm>
            <a:off x="499620" y="1012850"/>
            <a:ext cx="11481847" cy="584775"/>
          </a:xfrm>
          <a:prstGeom prst="rect">
            <a:avLst/>
          </a:prstGeom>
          <a:noFill/>
        </p:spPr>
        <p:txBody>
          <a:bodyPr wrap="square">
            <a:spAutoFit/>
          </a:bodyPr>
          <a:lstStyle/>
          <a:p>
            <a:pPr algn="l"/>
            <a:endParaRPr lang="en-US" sz="3200" b="0" i="0" dirty="0">
              <a:solidFill>
                <a:schemeClr val="bg1"/>
              </a:solidFill>
              <a:effectLst/>
              <a:latin typeface="freight-text-pro"/>
            </a:endParaRPr>
          </a:p>
        </p:txBody>
      </p:sp>
      <p:sp>
        <p:nvSpPr>
          <p:cNvPr id="3" name="TextBox 2">
            <a:extLst>
              <a:ext uri="{FF2B5EF4-FFF2-40B4-BE49-F238E27FC236}">
                <a16:creationId xmlns:a16="http://schemas.microsoft.com/office/drawing/2014/main" id="{E90502EA-4A6B-DAD6-740A-1EAB5AA2CC73}"/>
              </a:ext>
            </a:extLst>
          </p:cNvPr>
          <p:cNvSpPr txBox="1"/>
          <p:nvPr/>
        </p:nvSpPr>
        <p:spPr>
          <a:xfrm>
            <a:off x="2151529" y="201125"/>
            <a:ext cx="8166847" cy="1077218"/>
          </a:xfrm>
          <a:prstGeom prst="rect">
            <a:avLst/>
          </a:prstGeom>
          <a:noFill/>
        </p:spPr>
        <p:txBody>
          <a:bodyPr wrap="square">
            <a:spAutoFit/>
          </a:bodyPr>
          <a:lstStyle/>
          <a:p>
            <a:pPr algn="ctr"/>
            <a:r>
              <a:rPr lang="en-US" sz="3200" b="1" i="0" dirty="0">
                <a:solidFill>
                  <a:schemeClr val="accent6">
                    <a:lumMod val="40000"/>
                    <a:lumOff val="60000"/>
                  </a:schemeClr>
                </a:solidFill>
                <a:effectLst/>
                <a:latin typeface="circular"/>
              </a:rPr>
              <a:t>Concept &amp; Relevance of Marketing Communication</a:t>
            </a:r>
          </a:p>
        </p:txBody>
      </p:sp>
      <p:sp>
        <p:nvSpPr>
          <p:cNvPr id="6" name="TextBox 5">
            <a:extLst>
              <a:ext uri="{FF2B5EF4-FFF2-40B4-BE49-F238E27FC236}">
                <a16:creationId xmlns:a16="http://schemas.microsoft.com/office/drawing/2014/main" id="{FD7A9B22-A352-335E-128F-81159B1B660D}"/>
              </a:ext>
            </a:extLst>
          </p:cNvPr>
          <p:cNvSpPr txBox="1"/>
          <p:nvPr/>
        </p:nvSpPr>
        <p:spPr>
          <a:xfrm>
            <a:off x="585601" y="1201272"/>
            <a:ext cx="7309130" cy="707886"/>
          </a:xfrm>
          <a:prstGeom prst="rect">
            <a:avLst/>
          </a:prstGeom>
          <a:solidFill>
            <a:schemeClr val="bg2">
              <a:lumMod val="10000"/>
            </a:schemeClr>
          </a:solidFill>
        </p:spPr>
        <p:txBody>
          <a:bodyPr wrap="square">
            <a:spAutoFit/>
          </a:bodyPr>
          <a:lstStyle/>
          <a:p>
            <a:r>
              <a:rPr lang="en-US" sz="2000" b="0" i="0" dirty="0">
                <a:solidFill>
                  <a:schemeClr val="bg1"/>
                </a:solidFill>
                <a:effectLst/>
                <a:latin typeface="freight-text-pro"/>
              </a:rPr>
              <a:t>Marketing communication is a means through which brands and organizations present themselves in front of its audience. </a:t>
            </a:r>
            <a:endParaRPr lang="en-IN" sz="2000" dirty="0">
              <a:solidFill>
                <a:schemeClr val="bg1"/>
              </a:solidFill>
            </a:endParaRPr>
          </a:p>
        </p:txBody>
      </p:sp>
      <p:sp>
        <p:nvSpPr>
          <p:cNvPr id="10" name="TextBox 9">
            <a:extLst>
              <a:ext uri="{FF2B5EF4-FFF2-40B4-BE49-F238E27FC236}">
                <a16:creationId xmlns:a16="http://schemas.microsoft.com/office/drawing/2014/main" id="{5D4C7371-3530-748B-68E6-5B3F288847BE}"/>
              </a:ext>
            </a:extLst>
          </p:cNvPr>
          <p:cNvSpPr txBox="1"/>
          <p:nvPr/>
        </p:nvSpPr>
        <p:spPr>
          <a:xfrm>
            <a:off x="1308847" y="4961551"/>
            <a:ext cx="6902824" cy="1015663"/>
          </a:xfrm>
          <a:prstGeom prst="rect">
            <a:avLst/>
          </a:prstGeom>
          <a:solidFill>
            <a:srgbClr val="0070C0"/>
          </a:solidFill>
        </p:spPr>
        <p:txBody>
          <a:bodyPr wrap="square">
            <a:spAutoFit/>
          </a:bodyPr>
          <a:lstStyle/>
          <a:p>
            <a:r>
              <a:rPr lang="en-US" sz="2000" b="0" i="0" dirty="0">
                <a:solidFill>
                  <a:srgbClr val="091E42"/>
                </a:solidFill>
                <a:effectLst/>
                <a:latin typeface="freight-text-pro"/>
              </a:rPr>
              <a:t>A good marketing communication campaign not only </a:t>
            </a:r>
            <a:r>
              <a:rPr lang="en-US" sz="2000" b="1" i="0" dirty="0">
                <a:solidFill>
                  <a:srgbClr val="091E42"/>
                </a:solidFill>
                <a:effectLst/>
                <a:latin typeface="freight-text-pro"/>
              </a:rPr>
              <a:t>creates a unique product positioning</a:t>
            </a:r>
            <a:r>
              <a:rPr lang="en-US" sz="2000" b="0" i="0" dirty="0">
                <a:solidFill>
                  <a:srgbClr val="091E42"/>
                </a:solidFill>
                <a:effectLst/>
                <a:latin typeface="freight-text-pro"/>
              </a:rPr>
              <a:t> in the market, but also </a:t>
            </a:r>
            <a:r>
              <a:rPr lang="en-US" sz="2000" b="1" i="0" dirty="0">
                <a:solidFill>
                  <a:srgbClr val="091E42"/>
                </a:solidFill>
                <a:effectLst/>
                <a:latin typeface="freight-text-pro"/>
              </a:rPr>
              <a:t>convinces investors to invest</a:t>
            </a:r>
            <a:r>
              <a:rPr lang="en-US" sz="2000" b="0" i="0" dirty="0">
                <a:solidFill>
                  <a:srgbClr val="091E42"/>
                </a:solidFill>
                <a:effectLst/>
                <a:latin typeface="freight-text-pro"/>
              </a:rPr>
              <a:t> in your venture over others.</a:t>
            </a:r>
            <a:endParaRPr lang="en-IN" sz="2000" dirty="0"/>
          </a:p>
        </p:txBody>
      </p:sp>
      <p:sp>
        <p:nvSpPr>
          <p:cNvPr id="12" name="TextBox 11">
            <a:extLst>
              <a:ext uri="{FF2B5EF4-FFF2-40B4-BE49-F238E27FC236}">
                <a16:creationId xmlns:a16="http://schemas.microsoft.com/office/drawing/2014/main" id="{6619DBFC-AF5C-D507-1FB9-7B57D7D630A2}"/>
              </a:ext>
            </a:extLst>
          </p:cNvPr>
          <p:cNvSpPr txBox="1"/>
          <p:nvPr/>
        </p:nvSpPr>
        <p:spPr>
          <a:xfrm>
            <a:off x="3316941" y="2610476"/>
            <a:ext cx="7309130" cy="1938992"/>
          </a:xfrm>
          <a:prstGeom prst="rect">
            <a:avLst/>
          </a:prstGeom>
          <a:solidFill>
            <a:schemeClr val="accent4">
              <a:lumMod val="40000"/>
              <a:lumOff val="60000"/>
            </a:schemeClr>
          </a:solidFill>
        </p:spPr>
        <p:txBody>
          <a:bodyPr wrap="square">
            <a:spAutoFit/>
          </a:bodyPr>
          <a:lstStyle/>
          <a:p>
            <a:r>
              <a:rPr lang="en-US" sz="2000" b="0" i="0" dirty="0">
                <a:solidFill>
                  <a:srgbClr val="091E42"/>
                </a:solidFill>
                <a:effectLst/>
                <a:latin typeface="freight-text-pro"/>
              </a:rPr>
              <a:t>There could be multiple objectives of any marketing message like </a:t>
            </a:r>
            <a:r>
              <a:rPr lang="en-US" sz="2000" b="1" i="0" dirty="0">
                <a:solidFill>
                  <a:srgbClr val="091E42"/>
                </a:solidFill>
                <a:effectLst/>
                <a:latin typeface="freight-text-pro"/>
              </a:rPr>
              <a:t>informing customers about the offerings</a:t>
            </a:r>
            <a:r>
              <a:rPr lang="en-US" sz="2000" b="0" i="0" dirty="0">
                <a:solidFill>
                  <a:srgbClr val="091E42"/>
                </a:solidFill>
                <a:effectLst/>
                <a:latin typeface="freight-text-pro"/>
              </a:rPr>
              <a:t>; </a:t>
            </a:r>
            <a:r>
              <a:rPr lang="en-US" sz="2000" b="1" i="0" dirty="0">
                <a:solidFill>
                  <a:srgbClr val="091E42"/>
                </a:solidFill>
                <a:effectLst/>
                <a:latin typeface="freight-text-pro"/>
              </a:rPr>
              <a:t>persuading </a:t>
            </a:r>
            <a:r>
              <a:rPr lang="en-US" sz="2000" b="0" i="0" dirty="0">
                <a:solidFill>
                  <a:srgbClr val="091E42"/>
                </a:solidFill>
                <a:effectLst/>
                <a:latin typeface="freight-text-pro"/>
              </a:rPr>
              <a:t>current and potential customers or </a:t>
            </a:r>
            <a:r>
              <a:rPr lang="en-US" sz="2000" b="1" i="0" dirty="0">
                <a:solidFill>
                  <a:srgbClr val="091E42"/>
                </a:solidFill>
                <a:effectLst/>
                <a:latin typeface="freight-text-pro"/>
              </a:rPr>
              <a:t>reassuring buyers</a:t>
            </a:r>
            <a:r>
              <a:rPr lang="en-US" sz="2000" b="0" i="0" dirty="0">
                <a:solidFill>
                  <a:srgbClr val="091E42"/>
                </a:solidFill>
                <a:effectLst/>
                <a:latin typeface="freight-text-pro"/>
              </a:rPr>
              <a:t> once they have purchased the product. This approach to business is very cost-effective as it focuses more on customer retention than customer acquisition.</a:t>
            </a:r>
            <a:endParaRPr lang="en-IN" sz="2000" dirty="0"/>
          </a:p>
        </p:txBody>
      </p:sp>
    </p:spTree>
    <p:extLst>
      <p:ext uri="{BB962C8B-B14F-4D97-AF65-F5344CB8AC3E}">
        <p14:creationId xmlns:p14="http://schemas.microsoft.com/office/powerpoint/2010/main" val="276572274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People's hands">
            <a:extLst>
              <a:ext uri="{FF2B5EF4-FFF2-40B4-BE49-F238E27FC236}">
                <a16:creationId xmlns:a16="http://schemas.microsoft.com/office/drawing/2014/main" id="{7D87B918-371C-4B31-9C7A-1D9A08C8A3BB}"/>
              </a:ext>
            </a:extLst>
          </p:cNvPr>
          <p:cNvPicPr>
            <a:picLocks noGrp="1" noChangeAspect="1"/>
          </p:cNvPicPr>
          <p:nvPr>
            <p:ph sz="half" idx="4294967295"/>
          </p:nvPr>
        </p:nvPicPr>
        <p:blipFill rotWithShape="1">
          <a:blip r:embed="rId3">
            <a:extLst>
              <a:ext uri="{28A0092B-C50C-407E-A947-70E740481C1C}">
                <a14:useLocalDpi xmlns:a14="http://schemas.microsoft.com/office/drawing/2010/main" val="0"/>
              </a:ext>
            </a:extLst>
          </a:blip>
          <a:srcRect/>
          <a:stretch/>
        </p:blipFill>
        <p:spPr>
          <a:xfrm>
            <a:off x="0" y="0"/>
            <a:ext cx="12188825" cy="6856413"/>
          </a:xfrm>
        </p:spPr>
      </p:pic>
      <p:sp>
        <p:nvSpPr>
          <p:cNvPr id="8" name="object 3" descr="Blue rectangle">
            <a:extLst>
              <a:ext uri="{FF2B5EF4-FFF2-40B4-BE49-F238E27FC236}">
                <a16:creationId xmlns:a16="http://schemas.microsoft.com/office/drawing/2014/main" id="{A277388B-76FD-44C4-B506-F8A157E57C65}"/>
              </a:ext>
            </a:extLst>
          </p:cNvPr>
          <p:cNvSpPr/>
          <p:nvPr/>
        </p:nvSpPr>
        <p:spPr>
          <a:xfrm>
            <a:off x="0" y="0"/>
            <a:ext cx="12189600" cy="6858000"/>
          </a:xfrm>
          <a:custGeom>
            <a:avLst/>
            <a:gdLst/>
            <a:ahLst/>
            <a:cxnLst/>
            <a:rect l="l" t="t" r="r" b="b"/>
            <a:pathLst>
              <a:path w="12189460" h="6858000">
                <a:moveTo>
                  <a:pt x="0" y="6858000"/>
                </a:moveTo>
                <a:lnTo>
                  <a:pt x="12188952" y="6858000"/>
                </a:lnTo>
                <a:lnTo>
                  <a:pt x="12188952" y="0"/>
                </a:lnTo>
                <a:lnTo>
                  <a:pt x="0" y="0"/>
                </a:lnTo>
                <a:lnTo>
                  <a:pt x="0" y="6858000"/>
                </a:lnTo>
                <a:close/>
              </a:path>
            </a:pathLst>
          </a:custGeom>
          <a:solidFill>
            <a:schemeClr val="tx1">
              <a:alpha val="69999"/>
            </a:schemeClr>
          </a:solidFill>
        </p:spPr>
        <p:txBody>
          <a:bodyPr wrap="square" lIns="0" tIns="0" rIns="0" bIns="0" rtlCol="0"/>
          <a:lstStyle/>
          <a:p>
            <a:pPr algn="just">
              <a:buFont typeface="+mj-lt"/>
              <a:buAutoNum type="arabicPeriod"/>
            </a:pPr>
            <a:endParaRPr lang="en-IN" b="0" i="0" dirty="0">
              <a:solidFill>
                <a:schemeClr val="bg1"/>
              </a:solidFill>
              <a:effectLst/>
              <a:latin typeface="freight-text-pro"/>
            </a:endParaRPr>
          </a:p>
        </p:txBody>
      </p:sp>
      <p:sp>
        <p:nvSpPr>
          <p:cNvPr id="5" name="TextBox 4">
            <a:extLst>
              <a:ext uri="{FF2B5EF4-FFF2-40B4-BE49-F238E27FC236}">
                <a16:creationId xmlns:a16="http://schemas.microsoft.com/office/drawing/2014/main" id="{6DBEF9A4-9338-65D7-B4D0-968362613130}"/>
              </a:ext>
            </a:extLst>
          </p:cNvPr>
          <p:cNvSpPr txBox="1"/>
          <p:nvPr/>
        </p:nvSpPr>
        <p:spPr>
          <a:xfrm>
            <a:off x="499620" y="1012850"/>
            <a:ext cx="11481847" cy="584775"/>
          </a:xfrm>
          <a:prstGeom prst="rect">
            <a:avLst/>
          </a:prstGeom>
          <a:noFill/>
        </p:spPr>
        <p:txBody>
          <a:bodyPr wrap="square">
            <a:spAutoFit/>
          </a:bodyPr>
          <a:lstStyle/>
          <a:p>
            <a:pPr algn="l"/>
            <a:endParaRPr lang="en-US" sz="3200" b="0" i="0" dirty="0">
              <a:solidFill>
                <a:schemeClr val="bg1"/>
              </a:solidFill>
              <a:effectLst/>
              <a:latin typeface="freight-text-pro"/>
            </a:endParaRPr>
          </a:p>
        </p:txBody>
      </p:sp>
      <p:sp>
        <p:nvSpPr>
          <p:cNvPr id="3" name="TextBox 2">
            <a:extLst>
              <a:ext uri="{FF2B5EF4-FFF2-40B4-BE49-F238E27FC236}">
                <a16:creationId xmlns:a16="http://schemas.microsoft.com/office/drawing/2014/main" id="{9C6663F6-A152-0A5C-AE78-BFBFCDD113BF}"/>
              </a:ext>
            </a:extLst>
          </p:cNvPr>
          <p:cNvSpPr txBox="1"/>
          <p:nvPr/>
        </p:nvSpPr>
        <p:spPr>
          <a:xfrm>
            <a:off x="1021977" y="582171"/>
            <a:ext cx="10139082" cy="5078313"/>
          </a:xfrm>
          <a:prstGeom prst="rect">
            <a:avLst/>
          </a:prstGeom>
          <a:solidFill>
            <a:schemeClr val="accent3">
              <a:lumMod val="40000"/>
              <a:lumOff val="60000"/>
            </a:schemeClr>
          </a:solidFill>
        </p:spPr>
        <p:txBody>
          <a:bodyPr wrap="square">
            <a:spAutoFit/>
          </a:bodyPr>
          <a:lstStyle/>
          <a:p>
            <a:pPr algn="ctr"/>
            <a:r>
              <a:rPr lang="en-US" sz="3600" b="1" i="0" dirty="0">
                <a:solidFill>
                  <a:srgbClr val="091E42"/>
                </a:solidFill>
                <a:effectLst/>
                <a:latin typeface="circular"/>
              </a:rPr>
              <a:t>Mediums of Marketing Communication</a:t>
            </a:r>
          </a:p>
          <a:p>
            <a:pPr algn="just"/>
            <a:r>
              <a:rPr lang="en-US" sz="2400" b="0" i="0" dirty="0">
                <a:solidFill>
                  <a:srgbClr val="091E42"/>
                </a:solidFill>
                <a:effectLst/>
                <a:latin typeface="freight-text-pro"/>
              </a:rPr>
              <a:t>Mediums of marketing communications are very diverse in nature and can be categorized in the form of:</a:t>
            </a:r>
          </a:p>
          <a:p>
            <a:pPr algn="just"/>
            <a:endParaRPr lang="en-US" sz="2400" b="0" i="0" dirty="0">
              <a:solidFill>
                <a:srgbClr val="091E42"/>
              </a:solidFill>
              <a:effectLst/>
              <a:latin typeface="freight-text-pro"/>
            </a:endParaRPr>
          </a:p>
          <a:p>
            <a:pPr algn="just">
              <a:buFont typeface="+mj-lt"/>
              <a:buAutoNum type="arabicPeriod"/>
            </a:pPr>
            <a:r>
              <a:rPr lang="en-US" sz="2400" b="0" i="0" dirty="0">
                <a:solidFill>
                  <a:srgbClr val="091E42"/>
                </a:solidFill>
                <a:effectLst/>
                <a:latin typeface="freight-text-pro"/>
              </a:rPr>
              <a:t>Advertising,</a:t>
            </a:r>
          </a:p>
          <a:p>
            <a:pPr algn="just">
              <a:buFont typeface="+mj-lt"/>
              <a:buAutoNum type="arabicPeriod"/>
            </a:pPr>
            <a:r>
              <a:rPr lang="en-US" sz="2400" b="0" i="0" dirty="0">
                <a:solidFill>
                  <a:srgbClr val="091E42"/>
                </a:solidFill>
                <a:effectLst/>
                <a:latin typeface="freight-text-pro"/>
              </a:rPr>
              <a:t>PR- Personal Relations,</a:t>
            </a:r>
          </a:p>
          <a:p>
            <a:pPr algn="just">
              <a:buFont typeface="+mj-lt"/>
              <a:buAutoNum type="arabicPeriod"/>
            </a:pPr>
            <a:r>
              <a:rPr lang="en-US" sz="2400" b="0" i="0" dirty="0">
                <a:solidFill>
                  <a:srgbClr val="091E42"/>
                </a:solidFill>
                <a:effectLst/>
                <a:latin typeface="freight-text-pro"/>
              </a:rPr>
              <a:t>Sales &amp; promotion,</a:t>
            </a:r>
          </a:p>
          <a:p>
            <a:pPr algn="just">
              <a:buFont typeface="+mj-lt"/>
              <a:buAutoNum type="arabicPeriod"/>
            </a:pPr>
            <a:r>
              <a:rPr lang="en-US" sz="2400" b="0" i="0" dirty="0">
                <a:solidFill>
                  <a:srgbClr val="091E42"/>
                </a:solidFill>
                <a:effectLst/>
                <a:latin typeface="freight-text-pro"/>
              </a:rPr>
              <a:t>Direct marketing and</a:t>
            </a:r>
          </a:p>
          <a:p>
            <a:pPr algn="just">
              <a:buFont typeface="+mj-lt"/>
              <a:buAutoNum type="arabicPeriod"/>
            </a:pPr>
            <a:r>
              <a:rPr lang="en-US" sz="2400" b="0" i="0" dirty="0">
                <a:solidFill>
                  <a:srgbClr val="091E42"/>
                </a:solidFill>
                <a:effectLst/>
                <a:latin typeface="freight-text-pro"/>
              </a:rPr>
              <a:t>Personal selling</a:t>
            </a:r>
          </a:p>
          <a:p>
            <a:pPr algn="just"/>
            <a:endParaRPr lang="en-US" sz="2400" b="0" i="0" dirty="0">
              <a:solidFill>
                <a:srgbClr val="091E42"/>
              </a:solidFill>
              <a:effectLst/>
              <a:latin typeface="freight-text-pro"/>
            </a:endParaRPr>
          </a:p>
          <a:p>
            <a:pPr algn="just"/>
            <a:r>
              <a:rPr lang="en-US" sz="2400" b="0" i="0" dirty="0">
                <a:solidFill>
                  <a:srgbClr val="091E42"/>
                </a:solidFill>
                <a:effectLst/>
                <a:latin typeface="freight-text-pro"/>
              </a:rPr>
              <a:t>It is critical to understand the rationale of using each of these mediums. The </a:t>
            </a:r>
            <a:r>
              <a:rPr lang="en-US" sz="2400" b="1" i="0" dirty="0">
                <a:solidFill>
                  <a:srgbClr val="091E42"/>
                </a:solidFill>
                <a:effectLst/>
                <a:latin typeface="freight-text-pro"/>
              </a:rPr>
              <a:t>stage of the company</a:t>
            </a:r>
            <a:r>
              <a:rPr lang="en-US" sz="2400" b="0" i="0" dirty="0">
                <a:solidFill>
                  <a:srgbClr val="091E42"/>
                </a:solidFill>
                <a:effectLst/>
                <a:latin typeface="freight-text-pro"/>
              </a:rPr>
              <a:t>, </a:t>
            </a:r>
            <a:r>
              <a:rPr lang="en-US" sz="2400" b="1" i="0" dirty="0">
                <a:solidFill>
                  <a:srgbClr val="091E42"/>
                </a:solidFill>
                <a:effectLst/>
                <a:latin typeface="freight-text-pro"/>
              </a:rPr>
              <a:t>target audience </a:t>
            </a:r>
            <a:r>
              <a:rPr lang="en-US" sz="2400" b="0" i="0" dirty="0">
                <a:solidFill>
                  <a:srgbClr val="091E42"/>
                </a:solidFill>
                <a:effectLst/>
                <a:latin typeface="freight-text-pro"/>
              </a:rPr>
              <a:t>and </a:t>
            </a:r>
            <a:r>
              <a:rPr lang="en-US" sz="2400" b="1" i="0" dirty="0">
                <a:solidFill>
                  <a:srgbClr val="091E42"/>
                </a:solidFill>
                <a:effectLst/>
                <a:latin typeface="freight-text-pro"/>
              </a:rPr>
              <a:t>available resources</a:t>
            </a:r>
            <a:r>
              <a:rPr lang="en-US" sz="2400" b="0" i="0" dirty="0">
                <a:solidFill>
                  <a:srgbClr val="091E42"/>
                </a:solidFill>
                <a:effectLst/>
                <a:latin typeface="freight-text-pro"/>
              </a:rPr>
              <a:t> are some of the key factors in choosing one.</a:t>
            </a:r>
          </a:p>
        </p:txBody>
      </p:sp>
    </p:spTree>
    <p:extLst>
      <p:ext uri="{BB962C8B-B14F-4D97-AF65-F5344CB8AC3E}">
        <p14:creationId xmlns:p14="http://schemas.microsoft.com/office/powerpoint/2010/main" val="395312270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People's hands">
            <a:extLst>
              <a:ext uri="{FF2B5EF4-FFF2-40B4-BE49-F238E27FC236}">
                <a16:creationId xmlns:a16="http://schemas.microsoft.com/office/drawing/2014/main" id="{7D87B918-371C-4B31-9C7A-1D9A08C8A3BB}"/>
              </a:ext>
            </a:extLst>
          </p:cNvPr>
          <p:cNvPicPr>
            <a:picLocks noGrp="1" noChangeAspect="1"/>
          </p:cNvPicPr>
          <p:nvPr>
            <p:ph sz="half" idx="4294967295"/>
          </p:nvPr>
        </p:nvPicPr>
        <p:blipFill rotWithShape="1">
          <a:blip r:embed="rId3">
            <a:extLst>
              <a:ext uri="{28A0092B-C50C-407E-A947-70E740481C1C}">
                <a14:useLocalDpi xmlns:a14="http://schemas.microsoft.com/office/drawing/2010/main" val="0"/>
              </a:ext>
            </a:extLst>
          </a:blip>
          <a:srcRect/>
          <a:stretch/>
        </p:blipFill>
        <p:spPr>
          <a:xfrm>
            <a:off x="0" y="0"/>
            <a:ext cx="12188825" cy="6856413"/>
          </a:xfrm>
        </p:spPr>
      </p:pic>
      <p:sp>
        <p:nvSpPr>
          <p:cNvPr id="8" name="object 3" descr="Blue rectangle">
            <a:extLst>
              <a:ext uri="{FF2B5EF4-FFF2-40B4-BE49-F238E27FC236}">
                <a16:creationId xmlns:a16="http://schemas.microsoft.com/office/drawing/2014/main" id="{A277388B-76FD-44C4-B506-F8A157E57C65}"/>
              </a:ext>
            </a:extLst>
          </p:cNvPr>
          <p:cNvSpPr/>
          <p:nvPr/>
        </p:nvSpPr>
        <p:spPr>
          <a:xfrm>
            <a:off x="0" y="0"/>
            <a:ext cx="12189600" cy="6858000"/>
          </a:xfrm>
          <a:custGeom>
            <a:avLst/>
            <a:gdLst/>
            <a:ahLst/>
            <a:cxnLst/>
            <a:rect l="l" t="t" r="r" b="b"/>
            <a:pathLst>
              <a:path w="12189460" h="6858000">
                <a:moveTo>
                  <a:pt x="0" y="6858000"/>
                </a:moveTo>
                <a:lnTo>
                  <a:pt x="12188952" y="6858000"/>
                </a:lnTo>
                <a:lnTo>
                  <a:pt x="12188952" y="0"/>
                </a:lnTo>
                <a:lnTo>
                  <a:pt x="0" y="0"/>
                </a:lnTo>
                <a:lnTo>
                  <a:pt x="0" y="6858000"/>
                </a:lnTo>
                <a:close/>
              </a:path>
            </a:pathLst>
          </a:custGeom>
          <a:solidFill>
            <a:schemeClr val="tx1">
              <a:alpha val="69999"/>
            </a:schemeClr>
          </a:solidFill>
        </p:spPr>
        <p:txBody>
          <a:bodyPr wrap="square" lIns="0" tIns="0" rIns="0" bIns="0" rtlCol="0"/>
          <a:lstStyle/>
          <a:p>
            <a:pPr algn="just">
              <a:buFont typeface="+mj-lt"/>
              <a:buAutoNum type="arabicPeriod"/>
            </a:pPr>
            <a:endParaRPr lang="en-IN" b="0" i="0" dirty="0">
              <a:solidFill>
                <a:schemeClr val="bg1"/>
              </a:solidFill>
              <a:effectLst/>
              <a:latin typeface="freight-text-pro"/>
            </a:endParaRPr>
          </a:p>
        </p:txBody>
      </p:sp>
      <p:sp>
        <p:nvSpPr>
          <p:cNvPr id="5" name="TextBox 4">
            <a:extLst>
              <a:ext uri="{FF2B5EF4-FFF2-40B4-BE49-F238E27FC236}">
                <a16:creationId xmlns:a16="http://schemas.microsoft.com/office/drawing/2014/main" id="{6DBEF9A4-9338-65D7-B4D0-968362613130}"/>
              </a:ext>
            </a:extLst>
          </p:cNvPr>
          <p:cNvSpPr txBox="1"/>
          <p:nvPr/>
        </p:nvSpPr>
        <p:spPr>
          <a:xfrm>
            <a:off x="499620" y="1012850"/>
            <a:ext cx="11481847" cy="584775"/>
          </a:xfrm>
          <a:prstGeom prst="rect">
            <a:avLst/>
          </a:prstGeom>
          <a:noFill/>
        </p:spPr>
        <p:txBody>
          <a:bodyPr wrap="square">
            <a:spAutoFit/>
          </a:bodyPr>
          <a:lstStyle/>
          <a:p>
            <a:pPr algn="l"/>
            <a:endParaRPr lang="en-US" sz="3200" b="0" i="0" dirty="0">
              <a:solidFill>
                <a:schemeClr val="bg1"/>
              </a:solidFill>
              <a:effectLst/>
              <a:latin typeface="freight-text-pro"/>
            </a:endParaRPr>
          </a:p>
        </p:txBody>
      </p:sp>
      <p:sp>
        <p:nvSpPr>
          <p:cNvPr id="3" name="TextBox 2">
            <a:extLst>
              <a:ext uri="{FF2B5EF4-FFF2-40B4-BE49-F238E27FC236}">
                <a16:creationId xmlns:a16="http://schemas.microsoft.com/office/drawing/2014/main" id="{895413A0-4648-1A02-6E7C-4B3EDF7FDCAF}"/>
              </a:ext>
            </a:extLst>
          </p:cNvPr>
          <p:cNvSpPr txBox="1"/>
          <p:nvPr/>
        </p:nvSpPr>
        <p:spPr>
          <a:xfrm>
            <a:off x="1559859" y="779930"/>
            <a:ext cx="9816353" cy="5139869"/>
          </a:xfrm>
          <a:prstGeom prst="rect">
            <a:avLst/>
          </a:prstGeom>
          <a:solidFill>
            <a:srgbClr val="00B0F0"/>
          </a:solidFill>
        </p:spPr>
        <p:txBody>
          <a:bodyPr wrap="square">
            <a:spAutoFit/>
          </a:bodyPr>
          <a:lstStyle/>
          <a:p>
            <a:pPr algn="ctr"/>
            <a:r>
              <a:rPr lang="en-US" sz="4000" b="1" i="0" dirty="0">
                <a:solidFill>
                  <a:srgbClr val="091E42"/>
                </a:solidFill>
                <a:effectLst/>
                <a:latin typeface="circular"/>
              </a:rPr>
              <a:t>Developing Effective Communication</a:t>
            </a:r>
          </a:p>
          <a:p>
            <a:pPr algn="just"/>
            <a:r>
              <a:rPr lang="en-US" sz="2400" b="0" i="0" dirty="0">
                <a:solidFill>
                  <a:srgbClr val="091E42"/>
                </a:solidFill>
                <a:effectLst/>
                <a:latin typeface="freight-text-pro"/>
              </a:rPr>
              <a:t>Different customers have different needs, so it is important to have customized forms of marketing communication designed to pull in that specific segment of your target audience. It is, therefore, very important to </a:t>
            </a:r>
            <a:r>
              <a:rPr lang="en-US" sz="2400" b="1" i="0" dirty="0">
                <a:solidFill>
                  <a:srgbClr val="091E42"/>
                </a:solidFill>
                <a:effectLst/>
                <a:latin typeface="freight-text-pro"/>
              </a:rPr>
              <a:t>tailor your communication</a:t>
            </a:r>
            <a:r>
              <a:rPr lang="en-US" sz="2400" b="0" i="0" dirty="0">
                <a:solidFill>
                  <a:srgbClr val="091E42"/>
                </a:solidFill>
                <a:effectLst/>
                <a:latin typeface="freight-text-pro"/>
              </a:rPr>
              <a:t> to meet the needs of your customers.</a:t>
            </a:r>
          </a:p>
          <a:p>
            <a:pPr algn="just"/>
            <a:endParaRPr lang="en-US" sz="2400" b="0" i="0" dirty="0">
              <a:solidFill>
                <a:srgbClr val="091E42"/>
              </a:solidFill>
              <a:effectLst/>
              <a:latin typeface="freight-text-pro"/>
            </a:endParaRPr>
          </a:p>
          <a:p>
            <a:pPr algn="just"/>
            <a:r>
              <a:rPr lang="en-US" sz="2400" dirty="0">
                <a:solidFill>
                  <a:srgbClr val="091E42"/>
                </a:solidFill>
                <a:latin typeface="freight-text-pro"/>
              </a:rPr>
              <a:t>D</a:t>
            </a:r>
            <a:r>
              <a:rPr lang="en-US" sz="2400" b="0" i="0" dirty="0">
                <a:solidFill>
                  <a:srgbClr val="091E42"/>
                </a:solidFill>
                <a:effectLst/>
                <a:latin typeface="freight-text-pro"/>
              </a:rPr>
              <a:t>eveloping an effective communication entails five steps:</a:t>
            </a:r>
          </a:p>
          <a:p>
            <a:pPr algn="just"/>
            <a:r>
              <a:rPr lang="en-US" sz="2400" b="1" i="0" dirty="0">
                <a:solidFill>
                  <a:srgbClr val="091E42"/>
                </a:solidFill>
                <a:effectLst/>
                <a:latin typeface="freight-text-pro"/>
              </a:rPr>
              <a:t>Step-1: </a:t>
            </a:r>
            <a:r>
              <a:rPr lang="en-US" sz="2400" b="0" i="0" dirty="0">
                <a:solidFill>
                  <a:srgbClr val="091E42"/>
                </a:solidFill>
                <a:effectLst/>
                <a:latin typeface="freight-text-pro"/>
              </a:rPr>
              <a:t>Determining the target audience</a:t>
            </a:r>
          </a:p>
          <a:p>
            <a:pPr algn="just"/>
            <a:r>
              <a:rPr lang="en-US" sz="2400" b="1" i="0" dirty="0">
                <a:solidFill>
                  <a:srgbClr val="091E42"/>
                </a:solidFill>
                <a:effectLst/>
                <a:latin typeface="freight-text-pro"/>
              </a:rPr>
              <a:t>Step-2:</a:t>
            </a:r>
            <a:r>
              <a:rPr lang="en-US" sz="2400" b="0" i="0" dirty="0">
                <a:solidFill>
                  <a:srgbClr val="091E42"/>
                </a:solidFill>
                <a:effectLst/>
                <a:latin typeface="freight-text-pro"/>
              </a:rPr>
              <a:t> Defining the objective of communication</a:t>
            </a:r>
          </a:p>
          <a:p>
            <a:pPr algn="just"/>
            <a:r>
              <a:rPr lang="en-US" sz="2400" b="1" i="0" dirty="0">
                <a:solidFill>
                  <a:srgbClr val="091E42"/>
                </a:solidFill>
                <a:effectLst/>
                <a:latin typeface="freight-text-pro"/>
              </a:rPr>
              <a:t>Step-3:</a:t>
            </a:r>
            <a:r>
              <a:rPr lang="en-US" sz="2400" b="0" i="0" dirty="0">
                <a:solidFill>
                  <a:srgbClr val="091E42"/>
                </a:solidFill>
                <a:effectLst/>
                <a:latin typeface="freight-text-pro"/>
              </a:rPr>
              <a:t> Developing the message</a:t>
            </a:r>
          </a:p>
          <a:p>
            <a:pPr algn="just"/>
            <a:r>
              <a:rPr lang="en-US" sz="2400" b="1" i="0" dirty="0">
                <a:solidFill>
                  <a:srgbClr val="091E42"/>
                </a:solidFill>
                <a:effectLst/>
                <a:latin typeface="freight-text-pro"/>
              </a:rPr>
              <a:t>Step-4: </a:t>
            </a:r>
            <a:r>
              <a:rPr lang="en-US" sz="2400" b="0" i="0" dirty="0">
                <a:solidFill>
                  <a:srgbClr val="091E42"/>
                </a:solidFill>
                <a:effectLst/>
                <a:latin typeface="freight-text-pro"/>
              </a:rPr>
              <a:t>Ascertaining the marketing budget</a:t>
            </a:r>
          </a:p>
          <a:p>
            <a:pPr algn="just"/>
            <a:r>
              <a:rPr lang="en-US" sz="2400" b="1" i="0" dirty="0">
                <a:solidFill>
                  <a:srgbClr val="091E42"/>
                </a:solidFill>
                <a:effectLst/>
                <a:latin typeface="freight-text-pro"/>
              </a:rPr>
              <a:t>Step-5: </a:t>
            </a:r>
            <a:r>
              <a:rPr lang="en-US" sz="2400" b="0" i="0" dirty="0">
                <a:solidFill>
                  <a:srgbClr val="091E42"/>
                </a:solidFill>
                <a:effectLst/>
                <a:latin typeface="freight-text-pro"/>
              </a:rPr>
              <a:t>Selecting the channel mix</a:t>
            </a:r>
          </a:p>
          <a:p>
            <a:pPr algn="just"/>
            <a:endParaRPr lang="en-US" sz="2400" b="0" i="0" dirty="0">
              <a:solidFill>
                <a:srgbClr val="091E42"/>
              </a:solidFill>
              <a:effectLst/>
              <a:latin typeface="freight-text-pro"/>
            </a:endParaRPr>
          </a:p>
        </p:txBody>
      </p:sp>
    </p:spTree>
    <p:extLst>
      <p:ext uri="{BB962C8B-B14F-4D97-AF65-F5344CB8AC3E}">
        <p14:creationId xmlns:p14="http://schemas.microsoft.com/office/powerpoint/2010/main" val="78229507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People's hands">
            <a:extLst>
              <a:ext uri="{FF2B5EF4-FFF2-40B4-BE49-F238E27FC236}">
                <a16:creationId xmlns:a16="http://schemas.microsoft.com/office/drawing/2014/main" id="{7D87B918-371C-4B31-9C7A-1D9A08C8A3BB}"/>
              </a:ext>
            </a:extLst>
          </p:cNvPr>
          <p:cNvPicPr>
            <a:picLocks noGrp="1" noChangeAspect="1"/>
          </p:cNvPicPr>
          <p:nvPr>
            <p:ph sz="half" idx="4294967295"/>
          </p:nvPr>
        </p:nvPicPr>
        <p:blipFill rotWithShape="1">
          <a:blip r:embed="rId3">
            <a:extLst>
              <a:ext uri="{28A0092B-C50C-407E-A947-70E740481C1C}">
                <a14:useLocalDpi xmlns:a14="http://schemas.microsoft.com/office/drawing/2010/main" val="0"/>
              </a:ext>
            </a:extLst>
          </a:blip>
          <a:srcRect/>
          <a:stretch/>
        </p:blipFill>
        <p:spPr>
          <a:xfrm>
            <a:off x="0" y="0"/>
            <a:ext cx="12188825" cy="6856413"/>
          </a:xfrm>
        </p:spPr>
      </p:pic>
      <p:sp>
        <p:nvSpPr>
          <p:cNvPr id="8" name="object 3" descr="Blue rectangle">
            <a:extLst>
              <a:ext uri="{FF2B5EF4-FFF2-40B4-BE49-F238E27FC236}">
                <a16:creationId xmlns:a16="http://schemas.microsoft.com/office/drawing/2014/main" id="{A277388B-76FD-44C4-B506-F8A157E57C65}"/>
              </a:ext>
            </a:extLst>
          </p:cNvPr>
          <p:cNvSpPr/>
          <p:nvPr/>
        </p:nvSpPr>
        <p:spPr>
          <a:xfrm>
            <a:off x="0" y="0"/>
            <a:ext cx="12189600" cy="6858000"/>
          </a:xfrm>
          <a:custGeom>
            <a:avLst/>
            <a:gdLst/>
            <a:ahLst/>
            <a:cxnLst/>
            <a:rect l="l" t="t" r="r" b="b"/>
            <a:pathLst>
              <a:path w="12189460" h="6858000">
                <a:moveTo>
                  <a:pt x="0" y="6858000"/>
                </a:moveTo>
                <a:lnTo>
                  <a:pt x="12188952" y="6858000"/>
                </a:lnTo>
                <a:lnTo>
                  <a:pt x="12188952" y="0"/>
                </a:lnTo>
                <a:lnTo>
                  <a:pt x="0" y="0"/>
                </a:lnTo>
                <a:lnTo>
                  <a:pt x="0" y="6858000"/>
                </a:lnTo>
                <a:close/>
              </a:path>
            </a:pathLst>
          </a:custGeom>
          <a:solidFill>
            <a:schemeClr val="tx1">
              <a:alpha val="69999"/>
            </a:schemeClr>
          </a:solidFill>
        </p:spPr>
        <p:txBody>
          <a:bodyPr wrap="square" lIns="0" tIns="0" rIns="0" bIns="0" rtlCol="0"/>
          <a:lstStyle/>
          <a:p>
            <a:pPr algn="just">
              <a:buFont typeface="+mj-lt"/>
              <a:buAutoNum type="arabicPeriod"/>
            </a:pPr>
            <a:endParaRPr lang="en-IN" b="0" i="0" dirty="0">
              <a:solidFill>
                <a:schemeClr val="bg1"/>
              </a:solidFill>
              <a:effectLst/>
              <a:latin typeface="freight-text-pro"/>
            </a:endParaRPr>
          </a:p>
        </p:txBody>
      </p:sp>
      <p:sp>
        <p:nvSpPr>
          <p:cNvPr id="5" name="TextBox 4">
            <a:extLst>
              <a:ext uri="{FF2B5EF4-FFF2-40B4-BE49-F238E27FC236}">
                <a16:creationId xmlns:a16="http://schemas.microsoft.com/office/drawing/2014/main" id="{6DBEF9A4-9338-65D7-B4D0-968362613130}"/>
              </a:ext>
            </a:extLst>
          </p:cNvPr>
          <p:cNvSpPr txBox="1"/>
          <p:nvPr/>
        </p:nvSpPr>
        <p:spPr>
          <a:xfrm>
            <a:off x="499620" y="1012850"/>
            <a:ext cx="11481847" cy="584775"/>
          </a:xfrm>
          <a:prstGeom prst="rect">
            <a:avLst/>
          </a:prstGeom>
          <a:noFill/>
        </p:spPr>
        <p:txBody>
          <a:bodyPr wrap="square">
            <a:spAutoFit/>
          </a:bodyPr>
          <a:lstStyle/>
          <a:p>
            <a:pPr algn="l"/>
            <a:endParaRPr lang="en-US" sz="3200" b="0" i="0" dirty="0">
              <a:solidFill>
                <a:schemeClr val="bg1"/>
              </a:solidFill>
              <a:effectLst/>
              <a:latin typeface="freight-text-pro"/>
            </a:endParaRPr>
          </a:p>
        </p:txBody>
      </p:sp>
      <p:sp>
        <p:nvSpPr>
          <p:cNvPr id="3" name="TextBox 2">
            <a:extLst>
              <a:ext uri="{FF2B5EF4-FFF2-40B4-BE49-F238E27FC236}">
                <a16:creationId xmlns:a16="http://schemas.microsoft.com/office/drawing/2014/main" id="{BC8252A1-6FB9-E2A4-3510-10A80339B7D6}"/>
              </a:ext>
            </a:extLst>
          </p:cNvPr>
          <p:cNvSpPr txBox="1"/>
          <p:nvPr/>
        </p:nvSpPr>
        <p:spPr>
          <a:xfrm>
            <a:off x="1069694" y="1012850"/>
            <a:ext cx="10049435" cy="3847207"/>
          </a:xfrm>
          <a:prstGeom prst="rect">
            <a:avLst/>
          </a:prstGeom>
          <a:solidFill>
            <a:schemeClr val="accent4">
              <a:lumMod val="20000"/>
              <a:lumOff val="80000"/>
            </a:schemeClr>
          </a:solidFill>
        </p:spPr>
        <p:txBody>
          <a:bodyPr wrap="square">
            <a:spAutoFit/>
          </a:bodyPr>
          <a:lstStyle/>
          <a:p>
            <a:pPr algn="ctr"/>
            <a:r>
              <a:rPr lang="en-US" sz="3600" b="1" i="0" dirty="0">
                <a:solidFill>
                  <a:srgbClr val="091E42"/>
                </a:solidFill>
                <a:effectLst/>
                <a:latin typeface="circular"/>
              </a:rPr>
              <a:t>Marketing Message Framework</a:t>
            </a:r>
          </a:p>
          <a:p>
            <a:pPr algn="just"/>
            <a:r>
              <a:rPr lang="en-US" sz="2000" b="0" i="0" dirty="0">
                <a:solidFill>
                  <a:srgbClr val="091E42"/>
                </a:solidFill>
                <a:effectLst/>
                <a:latin typeface="freight-text-pro"/>
              </a:rPr>
              <a:t>A good marketing message should always reflect an image of your target audience. If you get it right, you create</a:t>
            </a:r>
            <a:r>
              <a:rPr lang="en-US" sz="2000" b="1" i="0" dirty="0">
                <a:solidFill>
                  <a:srgbClr val="091E42"/>
                </a:solidFill>
                <a:effectLst/>
                <a:latin typeface="freight-text-pro"/>
              </a:rPr>
              <a:t> superior brand awareness and generate the interest of your investors as well</a:t>
            </a:r>
            <a:r>
              <a:rPr lang="en-US" sz="2000" b="0" i="0" dirty="0">
                <a:solidFill>
                  <a:srgbClr val="091E42"/>
                </a:solidFill>
                <a:effectLst/>
                <a:latin typeface="freight-text-pro"/>
              </a:rPr>
              <a:t>. Your marketing message is often the first communication between you and your potential customer, which is why it’s important for you to get it absolutely spot on!</a:t>
            </a:r>
          </a:p>
          <a:p>
            <a:pPr algn="just"/>
            <a:endParaRPr lang="en-US" sz="2000" dirty="0">
              <a:solidFill>
                <a:srgbClr val="091E42"/>
              </a:solidFill>
              <a:latin typeface="freight-text-pro"/>
            </a:endParaRPr>
          </a:p>
          <a:p>
            <a:pPr algn="just"/>
            <a:r>
              <a:rPr lang="en-US" sz="2800" b="1" dirty="0">
                <a:solidFill>
                  <a:srgbClr val="091E42"/>
                </a:solidFill>
                <a:latin typeface="freight-text-pro"/>
              </a:rPr>
              <a:t>4E’s of Message Framework</a:t>
            </a:r>
          </a:p>
          <a:p>
            <a:pPr algn="just"/>
            <a:r>
              <a:rPr lang="en-US" sz="2000" b="0" i="0" dirty="0">
                <a:solidFill>
                  <a:srgbClr val="091E42"/>
                </a:solidFill>
                <a:effectLst/>
                <a:latin typeface="freight-text-pro"/>
              </a:rPr>
              <a:t>Emotion</a:t>
            </a:r>
          </a:p>
          <a:p>
            <a:pPr algn="just"/>
            <a:r>
              <a:rPr lang="en-US" sz="2000" dirty="0">
                <a:solidFill>
                  <a:srgbClr val="091E42"/>
                </a:solidFill>
                <a:latin typeface="freight-text-pro"/>
              </a:rPr>
              <a:t>Explain</a:t>
            </a:r>
          </a:p>
          <a:p>
            <a:pPr algn="just"/>
            <a:r>
              <a:rPr lang="en-US" sz="2000" b="0" i="0" dirty="0">
                <a:solidFill>
                  <a:srgbClr val="091E42"/>
                </a:solidFill>
                <a:effectLst/>
                <a:latin typeface="freight-text-pro"/>
              </a:rPr>
              <a:t>Evoke</a:t>
            </a:r>
          </a:p>
          <a:p>
            <a:pPr algn="just"/>
            <a:r>
              <a:rPr lang="en-US" sz="2000" dirty="0">
                <a:solidFill>
                  <a:srgbClr val="091E42"/>
                </a:solidFill>
                <a:latin typeface="freight-text-pro"/>
              </a:rPr>
              <a:t>Exclude/include Target Audience</a:t>
            </a:r>
            <a:endParaRPr lang="en-US" sz="2000" b="0" i="0" dirty="0">
              <a:solidFill>
                <a:srgbClr val="091E42"/>
              </a:solidFill>
              <a:effectLst/>
              <a:latin typeface="freight-text-pro"/>
            </a:endParaRPr>
          </a:p>
        </p:txBody>
      </p:sp>
    </p:spTree>
    <p:extLst>
      <p:ext uri="{BB962C8B-B14F-4D97-AF65-F5344CB8AC3E}">
        <p14:creationId xmlns:p14="http://schemas.microsoft.com/office/powerpoint/2010/main" val="132210920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People's hands">
            <a:extLst>
              <a:ext uri="{FF2B5EF4-FFF2-40B4-BE49-F238E27FC236}">
                <a16:creationId xmlns:a16="http://schemas.microsoft.com/office/drawing/2014/main" id="{7D87B918-371C-4B31-9C7A-1D9A08C8A3BB}"/>
              </a:ext>
            </a:extLst>
          </p:cNvPr>
          <p:cNvPicPr>
            <a:picLocks noGrp="1" noChangeAspect="1"/>
          </p:cNvPicPr>
          <p:nvPr>
            <p:ph sz="half" idx="4294967295"/>
          </p:nvPr>
        </p:nvPicPr>
        <p:blipFill rotWithShape="1">
          <a:blip r:embed="rId3">
            <a:extLst>
              <a:ext uri="{28A0092B-C50C-407E-A947-70E740481C1C}">
                <a14:useLocalDpi xmlns:a14="http://schemas.microsoft.com/office/drawing/2010/main" val="0"/>
              </a:ext>
            </a:extLst>
          </a:blip>
          <a:srcRect/>
          <a:stretch/>
        </p:blipFill>
        <p:spPr>
          <a:xfrm>
            <a:off x="0" y="0"/>
            <a:ext cx="12188825" cy="6856413"/>
          </a:xfrm>
        </p:spPr>
      </p:pic>
      <p:sp>
        <p:nvSpPr>
          <p:cNvPr id="8" name="object 3" descr="Blue rectangle">
            <a:extLst>
              <a:ext uri="{FF2B5EF4-FFF2-40B4-BE49-F238E27FC236}">
                <a16:creationId xmlns:a16="http://schemas.microsoft.com/office/drawing/2014/main" id="{A277388B-76FD-44C4-B506-F8A157E57C65}"/>
              </a:ext>
            </a:extLst>
          </p:cNvPr>
          <p:cNvSpPr/>
          <p:nvPr/>
        </p:nvSpPr>
        <p:spPr>
          <a:xfrm>
            <a:off x="0" y="0"/>
            <a:ext cx="12189600" cy="6858000"/>
          </a:xfrm>
          <a:custGeom>
            <a:avLst/>
            <a:gdLst/>
            <a:ahLst/>
            <a:cxnLst/>
            <a:rect l="l" t="t" r="r" b="b"/>
            <a:pathLst>
              <a:path w="12189460" h="6858000">
                <a:moveTo>
                  <a:pt x="0" y="6858000"/>
                </a:moveTo>
                <a:lnTo>
                  <a:pt x="12188952" y="6858000"/>
                </a:lnTo>
                <a:lnTo>
                  <a:pt x="12188952" y="0"/>
                </a:lnTo>
                <a:lnTo>
                  <a:pt x="0" y="0"/>
                </a:lnTo>
                <a:lnTo>
                  <a:pt x="0" y="6858000"/>
                </a:lnTo>
                <a:close/>
              </a:path>
            </a:pathLst>
          </a:custGeom>
          <a:solidFill>
            <a:schemeClr val="tx1">
              <a:alpha val="69999"/>
            </a:schemeClr>
          </a:solidFill>
        </p:spPr>
        <p:txBody>
          <a:bodyPr wrap="square" lIns="0" tIns="0" rIns="0" bIns="0" rtlCol="0"/>
          <a:lstStyle/>
          <a:p>
            <a:pPr algn="just">
              <a:buFont typeface="+mj-lt"/>
              <a:buAutoNum type="arabicPeriod"/>
            </a:pPr>
            <a:endParaRPr lang="en-IN" b="0" i="0" dirty="0">
              <a:solidFill>
                <a:schemeClr val="bg1"/>
              </a:solidFill>
              <a:effectLst/>
              <a:latin typeface="freight-text-pro"/>
            </a:endParaRPr>
          </a:p>
        </p:txBody>
      </p:sp>
      <p:sp>
        <p:nvSpPr>
          <p:cNvPr id="5" name="TextBox 4">
            <a:extLst>
              <a:ext uri="{FF2B5EF4-FFF2-40B4-BE49-F238E27FC236}">
                <a16:creationId xmlns:a16="http://schemas.microsoft.com/office/drawing/2014/main" id="{6DBEF9A4-9338-65D7-B4D0-968362613130}"/>
              </a:ext>
            </a:extLst>
          </p:cNvPr>
          <p:cNvSpPr txBox="1"/>
          <p:nvPr/>
        </p:nvSpPr>
        <p:spPr>
          <a:xfrm>
            <a:off x="499620" y="1012850"/>
            <a:ext cx="11481847" cy="584775"/>
          </a:xfrm>
          <a:prstGeom prst="rect">
            <a:avLst/>
          </a:prstGeom>
          <a:noFill/>
        </p:spPr>
        <p:txBody>
          <a:bodyPr wrap="square">
            <a:spAutoFit/>
          </a:bodyPr>
          <a:lstStyle/>
          <a:p>
            <a:pPr algn="l"/>
            <a:endParaRPr lang="en-US" sz="3200" b="0" i="0" dirty="0">
              <a:solidFill>
                <a:schemeClr val="bg1"/>
              </a:solidFill>
              <a:effectLst/>
              <a:latin typeface="freight-text-pro"/>
            </a:endParaRPr>
          </a:p>
        </p:txBody>
      </p:sp>
      <p:sp>
        <p:nvSpPr>
          <p:cNvPr id="3" name="TextBox 2">
            <a:extLst>
              <a:ext uri="{FF2B5EF4-FFF2-40B4-BE49-F238E27FC236}">
                <a16:creationId xmlns:a16="http://schemas.microsoft.com/office/drawing/2014/main" id="{4DCCD226-63B8-5C5E-3083-9911A03A3D20}"/>
              </a:ext>
            </a:extLst>
          </p:cNvPr>
          <p:cNvSpPr txBox="1"/>
          <p:nvPr/>
        </p:nvSpPr>
        <p:spPr>
          <a:xfrm>
            <a:off x="1891553" y="612948"/>
            <a:ext cx="7915835" cy="5232202"/>
          </a:xfrm>
          <a:prstGeom prst="rect">
            <a:avLst/>
          </a:prstGeom>
          <a:solidFill>
            <a:schemeClr val="bg2">
              <a:lumMod val="90000"/>
            </a:schemeClr>
          </a:solidFill>
        </p:spPr>
        <p:txBody>
          <a:bodyPr wrap="square">
            <a:spAutoFit/>
          </a:bodyPr>
          <a:lstStyle/>
          <a:p>
            <a:pPr algn="ctr"/>
            <a:r>
              <a:rPr lang="en-US" sz="3600" b="1" i="0" dirty="0">
                <a:solidFill>
                  <a:srgbClr val="091E42"/>
                </a:solidFill>
                <a:effectLst/>
                <a:latin typeface="circular"/>
              </a:rPr>
              <a:t>Media Channel Selection</a:t>
            </a:r>
          </a:p>
          <a:p>
            <a:pPr algn="l"/>
            <a:endParaRPr lang="en-US" sz="2000" b="1" i="0" dirty="0">
              <a:solidFill>
                <a:srgbClr val="091E42"/>
              </a:solidFill>
              <a:effectLst/>
              <a:latin typeface="circular"/>
            </a:endParaRPr>
          </a:p>
          <a:p>
            <a:pPr algn="just"/>
            <a:r>
              <a:rPr lang="en-US" sz="2000" b="0" i="0" dirty="0">
                <a:solidFill>
                  <a:srgbClr val="091E42"/>
                </a:solidFill>
                <a:effectLst/>
                <a:latin typeface="freight-text-pro"/>
              </a:rPr>
              <a:t>Decisions in media planning and selection are becoming increasingly multi-faceted and difficult as more media options are accessible. There are economic consequences of media selection too in terms of the </a:t>
            </a:r>
            <a:r>
              <a:rPr lang="en-US" sz="2000" b="1" i="0" dirty="0">
                <a:solidFill>
                  <a:srgbClr val="091E42"/>
                </a:solidFill>
                <a:effectLst/>
                <a:latin typeface="freight-text-pro"/>
              </a:rPr>
              <a:t>impact on turnover and profitability</a:t>
            </a:r>
            <a:r>
              <a:rPr lang="en-US" sz="2000" b="0" i="0" dirty="0">
                <a:solidFill>
                  <a:srgbClr val="091E42"/>
                </a:solidFill>
                <a:effectLst/>
                <a:latin typeface="freight-text-pro"/>
              </a:rPr>
              <a:t> of the company. Hence, it is crucial to make the right choice with regards to the media channel in order to send the right message for your product, service or brand to the right set of people at the right time.</a:t>
            </a:r>
          </a:p>
          <a:p>
            <a:pPr algn="just"/>
            <a:endParaRPr lang="en-US" sz="2000" b="0" i="0" dirty="0">
              <a:solidFill>
                <a:srgbClr val="091E42"/>
              </a:solidFill>
              <a:effectLst/>
              <a:latin typeface="freight-text-pro"/>
            </a:endParaRPr>
          </a:p>
          <a:p>
            <a:pPr algn="just"/>
            <a:r>
              <a:rPr lang="en-US" sz="2000" b="0" i="0" dirty="0">
                <a:solidFill>
                  <a:srgbClr val="091E42"/>
                </a:solidFill>
                <a:effectLst/>
                <a:latin typeface="freight-text-pro"/>
              </a:rPr>
              <a:t>various factors affecting the choice of media channels are:</a:t>
            </a:r>
          </a:p>
          <a:p>
            <a:pPr algn="just">
              <a:buFont typeface="+mj-lt"/>
              <a:buAutoNum type="arabicPeriod"/>
            </a:pPr>
            <a:r>
              <a:rPr lang="en-US" sz="2000" b="1" i="0" dirty="0">
                <a:solidFill>
                  <a:srgbClr val="091E42"/>
                </a:solidFill>
                <a:effectLst/>
                <a:latin typeface="freight-text-pro"/>
              </a:rPr>
              <a:t>ROI</a:t>
            </a:r>
            <a:endParaRPr lang="en-US" sz="2000" b="0" i="0" dirty="0">
              <a:solidFill>
                <a:srgbClr val="091E42"/>
              </a:solidFill>
              <a:effectLst/>
              <a:latin typeface="freight-text-pro"/>
            </a:endParaRPr>
          </a:p>
          <a:p>
            <a:pPr algn="just">
              <a:buFont typeface="+mj-lt"/>
              <a:buAutoNum type="arabicPeriod"/>
            </a:pPr>
            <a:r>
              <a:rPr lang="en-US" sz="2000" b="1" i="0" dirty="0">
                <a:solidFill>
                  <a:srgbClr val="091E42"/>
                </a:solidFill>
                <a:effectLst/>
                <a:latin typeface="freight-text-pro"/>
              </a:rPr>
              <a:t>Reach</a:t>
            </a:r>
            <a:endParaRPr lang="en-US" sz="2000" b="0" i="0" dirty="0">
              <a:solidFill>
                <a:srgbClr val="091E42"/>
              </a:solidFill>
              <a:effectLst/>
              <a:latin typeface="freight-text-pro"/>
            </a:endParaRPr>
          </a:p>
          <a:p>
            <a:pPr algn="just">
              <a:buFont typeface="+mj-lt"/>
              <a:buAutoNum type="arabicPeriod"/>
            </a:pPr>
            <a:r>
              <a:rPr lang="en-US" sz="2000" b="1" i="0" dirty="0">
                <a:solidFill>
                  <a:srgbClr val="091E42"/>
                </a:solidFill>
                <a:effectLst/>
                <a:latin typeface="freight-text-pro"/>
              </a:rPr>
              <a:t>Kind of message</a:t>
            </a:r>
            <a:endParaRPr lang="en-US" sz="2000" b="0" i="0" dirty="0">
              <a:solidFill>
                <a:srgbClr val="091E42"/>
              </a:solidFill>
              <a:effectLst/>
              <a:latin typeface="freight-text-pro"/>
            </a:endParaRPr>
          </a:p>
          <a:p>
            <a:pPr algn="just">
              <a:buFont typeface="+mj-lt"/>
              <a:buAutoNum type="arabicPeriod"/>
            </a:pPr>
            <a:r>
              <a:rPr lang="en-US" sz="2000" b="1" i="0" dirty="0">
                <a:solidFill>
                  <a:srgbClr val="091E42"/>
                </a:solidFill>
                <a:effectLst/>
                <a:latin typeface="freight-text-pro"/>
              </a:rPr>
              <a:t>Customer perception</a:t>
            </a:r>
            <a:endParaRPr lang="en-US" sz="2000" b="0" i="0" dirty="0">
              <a:solidFill>
                <a:srgbClr val="091E42"/>
              </a:solidFill>
              <a:effectLst/>
              <a:latin typeface="freight-text-pro"/>
            </a:endParaRPr>
          </a:p>
          <a:p>
            <a:pPr algn="just"/>
            <a:endParaRPr lang="en-US" sz="2000" b="0" i="0" dirty="0">
              <a:solidFill>
                <a:srgbClr val="091E42"/>
              </a:solidFill>
              <a:effectLst/>
              <a:latin typeface="freight-text-pro"/>
            </a:endParaRPr>
          </a:p>
        </p:txBody>
      </p:sp>
    </p:spTree>
    <p:extLst>
      <p:ext uri="{BB962C8B-B14F-4D97-AF65-F5344CB8AC3E}">
        <p14:creationId xmlns:p14="http://schemas.microsoft.com/office/powerpoint/2010/main" val="17009060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2" descr="Blue rectangle">
            <a:extLst>
              <a:ext uri="{FF2B5EF4-FFF2-40B4-BE49-F238E27FC236}">
                <a16:creationId xmlns:a16="http://schemas.microsoft.com/office/drawing/2014/main" id="{482BBC39-5D4C-4E24-ADB1-5FFFBA7198DC}"/>
              </a:ext>
            </a:extLst>
          </p:cNvPr>
          <p:cNvSpPr/>
          <p:nvPr/>
        </p:nvSpPr>
        <p:spPr>
          <a:xfrm>
            <a:off x="0" y="0"/>
            <a:ext cx="12188952" cy="6858000"/>
          </a:xfrm>
          <a:prstGeom prst="rect">
            <a:avLst/>
          </a:prstGeom>
          <a:blipFill>
            <a:blip r:embed="rId3"/>
            <a:srcRect/>
            <a:stretch>
              <a:fillRect l="-12" r="-12"/>
            </a:stretch>
          </a:blipFill>
        </p:spPr>
        <p:txBody>
          <a:bodyPr wrap="square" lIns="0" tIns="0" rIns="0" bIns="0" rtlCol="0"/>
          <a:lstStyle/>
          <a:p>
            <a:endParaRPr lang="en-US" dirty="0"/>
          </a:p>
        </p:txBody>
      </p:sp>
      <p:sp>
        <p:nvSpPr>
          <p:cNvPr id="4" name="object 3" descr="People with documents">
            <a:extLst>
              <a:ext uri="{FF2B5EF4-FFF2-40B4-BE49-F238E27FC236}">
                <a16:creationId xmlns:a16="http://schemas.microsoft.com/office/drawing/2014/main" id="{0CA2E80D-F3EC-4A5F-8E65-56FEA206EE0F}"/>
              </a:ext>
            </a:extLst>
          </p:cNvPr>
          <p:cNvSpPr/>
          <p:nvPr/>
        </p:nvSpPr>
        <p:spPr>
          <a:xfrm>
            <a:off x="0" y="0"/>
            <a:ext cx="12189460" cy="6858000"/>
          </a:xfrm>
          <a:custGeom>
            <a:avLst/>
            <a:gdLst/>
            <a:ahLst/>
            <a:cxnLst/>
            <a:rect l="l" t="t" r="r" b="b"/>
            <a:pathLst>
              <a:path w="12189460" h="6858000">
                <a:moveTo>
                  <a:pt x="0" y="6858000"/>
                </a:moveTo>
                <a:lnTo>
                  <a:pt x="12188952" y="6858000"/>
                </a:lnTo>
                <a:lnTo>
                  <a:pt x="12188952" y="0"/>
                </a:lnTo>
                <a:lnTo>
                  <a:pt x="0" y="0"/>
                </a:lnTo>
                <a:lnTo>
                  <a:pt x="0" y="6858000"/>
                </a:lnTo>
                <a:close/>
              </a:path>
            </a:pathLst>
          </a:custGeom>
          <a:solidFill>
            <a:schemeClr val="tx2">
              <a:alpha val="69999"/>
            </a:schemeClr>
          </a:solidFill>
        </p:spPr>
        <p:txBody>
          <a:bodyPr wrap="square" lIns="0" tIns="0" rIns="0" bIns="0" rtlCol="0"/>
          <a:lstStyle/>
          <a:p>
            <a:endParaRPr lang="en-US" dirty="0"/>
          </a:p>
        </p:txBody>
      </p:sp>
      <p:sp>
        <p:nvSpPr>
          <p:cNvPr id="2" name="Title 1">
            <a:extLst>
              <a:ext uri="{FF2B5EF4-FFF2-40B4-BE49-F238E27FC236}">
                <a16:creationId xmlns:a16="http://schemas.microsoft.com/office/drawing/2014/main" id="{AFB6C91D-4B22-49F1-9A0B-ABEB9E1F5A26}"/>
              </a:ext>
            </a:extLst>
          </p:cNvPr>
          <p:cNvSpPr>
            <a:spLocks noGrp="1"/>
          </p:cNvSpPr>
          <p:nvPr>
            <p:ph type="ctrTitle"/>
          </p:nvPr>
        </p:nvSpPr>
        <p:spPr>
          <a:xfrm>
            <a:off x="1291472" y="1206631"/>
            <a:ext cx="10265790" cy="4119513"/>
          </a:xfrm>
        </p:spPr>
        <p:txBody>
          <a:bodyPr>
            <a:normAutofit fontScale="90000"/>
          </a:bodyPr>
          <a:lstStyle/>
          <a:p>
            <a:pPr>
              <a:lnSpc>
                <a:spcPct val="125000"/>
              </a:lnSpc>
            </a:pPr>
            <a:r>
              <a:rPr lang="en-US" sz="12500" dirty="0">
                <a:solidFill>
                  <a:schemeClr val="bg1"/>
                </a:solidFill>
                <a:latin typeface="Gill Sans MT" panose="020B0502020104020203" pitchFamily="34" charset="0"/>
              </a:rPr>
              <a:t>User</a:t>
            </a:r>
            <a:br>
              <a:rPr lang="en-US" sz="12500" dirty="0">
                <a:solidFill>
                  <a:schemeClr val="bg1"/>
                </a:solidFill>
                <a:latin typeface="Gill Sans MT" panose="020B0502020104020203" pitchFamily="34" charset="0"/>
              </a:rPr>
            </a:br>
            <a:r>
              <a:rPr lang="en-US" sz="12500" dirty="0">
                <a:solidFill>
                  <a:schemeClr val="bg1"/>
                </a:solidFill>
                <a:latin typeface="Gill Sans MT" panose="020B0502020104020203" pitchFamily="34" charset="0"/>
              </a:rPr>
              <a:t>Research</a:t>
            </a:r>
          </a:p>
        </p:txBody>
      </p:sp>
      <p:sp>
        <p:nvSpPr>
          <p:cNvPr id="6" name="object 7" descr="Beige rectangle">
            <a:extLst>
              <a:ext uri="{FF2B5EF4-FFF2-40B4-BE49-F238E27FC236}">
                <a16:creationId xmlns:a16="http://schemas.microsoft.com/office/drawing/2014/main" id="{B36975AA-C62E-46BE-9382-E2CF56FDF817}"/>
              </a:ext>
            </a:extLst>
          </p:cNvPr>
          <p:cNvSpPr/>
          <p:nvPr/>
        </p:nvSpPr>
        <p:spPr>
          <a:xfrm>
            <a:off x="3108000" y="3229869"/>
            <a:ext cx="5976000" cy="0"/>
          </a:xfrm>
          <a:custGeom>
            <a:avLst/>
            <a:gdLst/>
            <a:ahLst/>
            <a:cxnLst/>
            <a:rect l="l" t="t" r="r" b="b"/>
            <a:pathLst>
              <a:path w="3935729">
                <a:moveTo>
                  <a:pt x="0" y="0"/>
                </a:moveTo>
                <a:lnTo>
                  <a:pt x="3935349" y="0"/>
                </a:lnTo>
              </a:path>
            </a:pathLst>
          </a:custGeom>
          <a:ln w="54863">
            <a:solidFill>
              <a:schemeClr val="accent1"/>
            </a:solidFill>
          </a:ln>
        </p:spPr>
        <p:txBody>
          <a:bodyPr wrap="square" lIns="0" tIns="0" rIns="0" bIns="0" rtlCol="0"/>
          <a:lstStyle/>
          <a:p>
            <a:endParaRPr lang="en-US" dirty="0"/>
          </a:p>
        </p:txBody>
      </p:sp>
    </p:spTree>
    <p:extLst>
      <p:ext uri="{BB962C8B-B14F-4D97-AF65-F5344CB8AC3E}">
        <p14:creationId xmlns:p14="http://schemas.microsoft.com/office/powerpoint/2010/main" val="386003385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People's hands">
            <a:extLst>
              <a:ext uri="{FF2B5EF4-FFF2-40B4-BE49-F238E27FC236}">
                <a16:creationId xmlns:a16="http://schemas.microsoft.com/office/drawing/2014/main" id="{7D87B918-371C-4B31-9C7A-1D9A08C8A3BB}"/>
              </a:ext>
            </a:extLst>
          </p:cNvPr>
          <p:cNvPicPr>
            <a:picLocks noGrp="1" noChangeAspect="1"/>
          </p:cNvPicPr>
          <p:nvPr>
            <p:ph sz="half" idx="4294967295"/>
          </p:nvPr>
        </p:nvPicPr>
        <p:blipFill rotWithShape="1">
          <a:blip r:embed="rId3">
            <a:extLst>
              <a:ext uri="{28A0092B-C50C-407E-A947-70E740481C1C}">
                <a14:useLocalDpi xmlns:a14="http://schemas.microsoft.com/office/drawing/2010/main" val="0"/>
              </a:ext>
            </a:extLst>
          </a:blip>
          <a:srcRect/>
          <a:stretch/>
        </p:blipFill>
        <p:spPr>
          <a:xfrm>
            <a:off x="0" y="0"/>
            <a:ext cx="12188825" cy="6856413"/>
          </a:xfrm>
        </p:spPr>
      </p:pic>
      <p:sp>
        <p:nvSpPr>
          <p:cNvPr id="8" name="object 3" descr="Blue rectangle">
            <a:extLst>
              <a:ext uri="{FF2B5EF4-FFF2-40B4-BE49-F238E27FC236}">
                <a16:creationId xmlns:a16="http://schemas.microsoft.com/office/drawing/2014/main" id="{A277388B-76FD-44C4-B506-F8A157E57C65}"/>
              </a:ext>
            </a:extLst>
          </p:cNvPr>
          <p:cNvSpPr/>
          <p:nvPr/>
        </p:nvSpPr>
        <p:spPr>
          <a:xfrm>
            <a:off x="0" y="0"/>
            <a:ext cx="12189600" cy="6858000"/>
          </a:xfrm>
          <a:custGeom>
            <a:avLst/>
            <a:gdLst/>
            <a:ahLst/>
            <a:cxnLst/>
            <a:rect l="l" t="t" r="r" b="b"/>
            <a:pathLst>
              <a:path w="12189460" h="6858000">
                <a:moveTo>
                  <a:pt x="0" y="6858000"/>
                </a:moveTo>
                <a:lnTo>
                  <a:pt x="12188952" y="6858000"/>
                </a:lnTo>
                <a:lnTo>
                  <a:pt x="12188952" y="0"/>
                </a:lnTo>
                <a:lnTo>
                  <a:pt x="0" y="0"/>
                </a:lnTo>
                <a:lnTo>
                  <a:pt x="0" y="6858000"/>
                </a:lnTo>
                <a:close/>
              </a:path>
            </a:pathLst>
          </a:custGeom>
          <a:solidFill>
            <a:schemeClr val="tx1">
              <a:alpha val="69999"/>
            </a:schemeClr>
          </a:solidFill>
        </p:spPr>
        <p:txBody>
          <a:bodyPr wrap="square" lIns="0" tIns="0" rIns="0" bIns="0" rtlCol="0"/>
          <a:lstStyle/>
          <a:p>
            <a:pPr algn="just">
              <a:buFont typeface="+mj-lt"/>
              <a:buAutoNum type="arabicPeriod"/>
            </a:pPr>
            <a:endParaRPr lang="en-IN" b="0" i="0" dirty="0">
              <a:solidFill>
                <a:schemeClr val="bg1"/>
              </a:solidFill>
              <a:effectLst/>
              <a:latin typeface="freight-text-pro"/>
            </a:endParaRPr>
          </a:p>
        </p:txBody>
      </p:sp>
      <p:sp>
        <p:nvSpPr>
          <p:cNvPr id="5" name="TextBox 4">
            <a:extLst>
              <a:ext uri="{FF2B5EF4-FFF2-40B4-BE49-F238E27FC236}">
                <a16:creationId xmlns:a16="http://schemas.microsoft.com/office/drawing/2014/main" id="{6DBEF9A4-9338-65D7-B4D0-968362613130}"/>
              </a:ext>
            </a:extLst>
          </p:cNvPr>
          <p:cNvSpPr txBox="1"/>
          <p:nvPr/>
        </p:nvSpPr>
        <p:spPr>
          <a:xfrm>
            <a:off x="499620" y="1012850"/>
            <a:ext cx="11481847" cy="584775"/>
          </a:xfrm>
          <a:prstGeom prst="rect">
            <a:avLst/>
          </a:prstGeom>
          <a:noFill/>
        </p:spPr>
        <p:txBody>
          <a:bodyPr wrap="square">
            <a:spAutoFit/>
          </a:bodyPr>
          <a:lstStyle/>
          <a:p>
            <a:pPr algn="l"/>
            <a:endParaRPr lang="en-US" sz="3200" b="0" i="0" dirty="0">
              <a:solidFill>
                <a:schemeClr val="bg1"/>
              </a:solidFill>
              <a:effectLst/>
              <a:latin typeface="freight-text-pro"/>
            </a:endParaRPr>
          </a:p>
        </p:txBody>
      </p:sp>
      <p:sp>
        <p:nvSpPr>
          <p:cNvPr id="3" name="TextBox 2">
            <a:extLst>
              <a:ext uri="{FF2B5EF4-FFF2-40B4-BE49-F238E27FC236}">
                <a16:creationId xmlns:a16="http://schemas.microsoft.com/office/drawing/2014/main" id="{F0B4449F-044D-208F-D7AD-39CBCE76FAB8}"/>
              </a:ext>
            </a:extLst>
          </p:cNvPr>
          <p:cNvSpPr txBox="1"/>
          <p:nvPr/>
        </p:nvSpPr>
        <p:spPr>
          <a:xfrm>
            <a:off x="3525622" y="1887480"/>
            <a:ext cx="8010427" cy="4462760"/>
          </a:xfrm>
          <a:prstGeom prst="rect">
            <a:avLst/>
          </a:prstGeom>
          <a:solidFill>
            <a:schemeClr val="accent3">
              <a:lumMod val="60000"/>
              <a:lumOff val="40000"/>
            </a:schemeClr>
          </a:solidFill>
        </p:spPr>
        <p:txBody>
          <a:bodyPr wrap="square">
            <a:spAutoFit/>
          </a:bodyPr>
          <a:lstStyle/>
          <a:p>
            <a:pPr algn="ctr"/>
            <a:r>
              <a:rPr lang="en-US" sz="4400" b="1" i="0" u="sng" dirty="0">
                <a:solidFill>
                  <a:schemeClr val="tx1">
                    <a:lumMod val="95000"/>
                    <a:lumOff val="5000"/>
                  </a:schemeClr>
                </a:solidFill>
                <a:effectLst/>
                <a:latin typeface="circular"/>
              </a:rPr>
              <a:t>What is a Brand?</a:t>
            </a:r>
          </a:p>
          <a:p>
            <a:pPr algn="ctr"/>
            <a:r>
              <a:rPr lang="en-US" sz="4000" b="0" i="0" dirty="0">
                <a:solidFill>
                  <a:schemeClr val="tx1">
                    <a:lumMod val="95000"/>
                    <a:lumOff val="5000"/>
                  </a:schemeClr>
                </a:solidFill>
                <a:effectLst/>
                <a:latin typeface="freight-text-pro"/>
              </a:rPr>
              <a:t>Generally, a brand can be described as a </a:t>
            </a:r>
            <a:r>
              <a:rPr lang="en-US" sz="4000" b="1" i="0" dirty="0">
                <a:solidFill>
                  <a:schemeClr val="tx1">
                    <a:lumMod val="95000"/>
                    <a:lumOff val="5000"/>
                  </a:schemeClr>
                </a:solidFill>
                <a:effectLst/>
                <a:latin typeface="freight-text-pro"/>
              </a:rPr>
              <a:t>distinct identity or an image that a product or service carries in the market</a:t>
            </a:r>
            <a:r>
              <a:rPr lang="en-US" sz="4000" b="0" i="0" dirty="0">
                <a:solidFill>
                  <a:schemeClr val="tx1">
                    <a:lumMod val="95000"/>
                    <a:lumOff val="5000"/>
                  </a:schemeClr>
                </a:solidFill>
                <a:effectLst/>
                <a:latin typeface="freight-text-pro"/>
              </a:rPr>
              <a:t>. A strong brand identity presents a </a:t>
            </a:r>
            <a:r>
              <a:rPr lang="en-US" sz="4000" b="1" i="0" dirty="0">
                <a:solidFill>
                  <a:schemeClr val="tx1">
                    <a:lumMod val="95000"/>
                    <a:lumOff val="5000"/>
                  </a:schemeClr>
                </a:solidFill>
                <a:effectLst/>
                <a:latin typeface="freight-text-pro"/>
              </a:rPr>
              <a:t>positive image of your organization</a:t>
            </a:r>
            <a:endParaRPr lang="en-US" sz="4000" b="0" i="0" dirty="0">
              <a:solidFill>
                <a:schemeClr val="tx1">
                  <a:lumMod val="95000"/>
                  <a:lumOff val="5000"/>
                </a:schemeClr>
              </a:solidFill>
              <a:effectLst/>
              <a:latin typeface="freight-text-pro"/>
            </a:endParaRPr>
          </a:p>
        </p:txBody>
      </p:sp>
      <p:pic>
        <p:nvPicPr>
          <p:cNvPr id="4098" name="Picture 2" descr="Brand Building Tips - Take Your Brand to New Heights">
            <a:extLst>
              <a:ext uri="{FF2B5EF4-FFF2-40B4-BE49-F238E27FC236}">
                <a16:creationId xmlns:a16="http://schemas.microsoft.com/office/drawing/2014/main" id="{DB97E5F5-8531-4194-91FF-F3CD807A534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93130" y="230889"/>
            <a:ext cx="3516197" cy="24889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45532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People's hands">
            <a:extLst>
              <a:ext uri="{FF2B5EF4-FFF2-40B4-BE49-F238E27FC236}">
                <a16:creationId xmlns:a16="http://schemas.microsoft.com/office/drawing/2014/main" id="{7D87B918-371C-4B31-9C7A-1D9A08C8A3BB}"/>
              </a:ext>
            </a:extLst>
          </p:cNvPr>
          <p:cNvPicPr>
            <a:picLocks noGrp="1" noChangeAspect="1"/>
          </p:cNvPicPr>
          <p:nvPr>
            <p:ph sz="half" idx="4294967295"/>
          </p:nvPr>
        </p:nvPicPr>
        <p:blipFill rotWithShape="1">
          <a:blip r:embed="rId3">
            <a:extLst>
              <a:ext uri="{28A0092B-C50C-407E-A947-70E740481C1C}">
                <a14:useLocalDpi xmlns:a14="http://schemas.microsoft.com/office/drawing/2010/main" val="0"/>
              </a:ext>
            </a:extLst>
          </a:blip>
          <a:srcRect/>
          <a:stretch/>
        </p:blipFill>
        <p:spPr>
          <a:xfrm>
            <a:off x="0" y="0"/>
            <a:ext cx="12188825" cy="6856413"/>
          </a:xfrm>
        </p:spPr>
      </p:pic>
      <p:sp>
        <p:nvSpPr>
          <p:cNvPr id="8" name="object 3" descr="Blue rectangle">
            <a:extLst>
              <a:ext uri="{FF2B5EF4-FFF2-40B4-BE49-F238E27FC236}">
                <a16:creationId xmlns:a16="http://schemas.microsoft.com/office/drawing/2014/main" id="{A277388B-76FD-44C4-B506-F8A157E57C65}"/>
              </a:ext>
            </a:extLst>
          </p:cNvPr>
          <p:cNvSpPr/>
          <p:nvPr/>
        </p:nvSpPr>
        <p:spPr>
          <a:xfrm>
            <a:off x="0" y="0"/>
            <a:ext cx="12189600" cy="6858000"/>
          </a:xfrm>
          <a:custGeom>
            <a:avLst/>
            <a:gdLst/>
            <a:ahLst/>
            <a:cxnLst/>
            <a:rect l="l" t="t" r="r" b="b"/>
            <a:pathLst>
              <a:path w="12189460" h="6858000">
                <a:moveTo>
                  <a:pt x="0" y="6858000"/>
                </a:moveTo>
                <a:lnTo>
                  <a:pt x="12188952" y="6858000"/>
                </a:lnTo>
                <a:lnTo>
                  <a:pt x="12188952" y="0"/>
                </a:lnTo>
                <a:lnTo>
                  <a:pt x="0" y="0"/>
                </a:lnTo>
                <a:lnTo>
                  <a:pt x="0" y="6858000"/>
                </a:lnTo>
                <a:close/>
              </a:path>
            </a:pathLst>
          </a:custGeom>
          <a:solidFill>
            <a:schemeClr val="tx1">
              <a:alpha val="69999"/>
            </a:schemeClr>
          </a:solidFill>
        </p:spPr>
        <p:txBody>
          <a:bodyPr wrap="square" lIns="0" tIns="0" rIns="0" bIns="0" rtlCol="0"/>
          <a:lstStyle/>
          <a:p>
            <a:pPr algn="just">
              <a:buFont typeface="+mj-lt"/>
              <a:buAutoNum type="arabicPeriod"/>
            </a:pPr>
            <a:endParaRPr lang="en-IN" b="0" i="0" dirty="0">
              <a:solidFill>
                <a:schemeClr val="bg1"/>
              </a:solidFill>
              <a:effectLst/>
              <a:latin typeface="freight-text-pro"/>
            </a:endParaRPr>
          </a:p>
        </p:txBody>
      </p:sp>
      <p:sp>
        <p:nvSpPr>
          <p:cNvPr id="5" name="TextBox 4">
            <a:extLst>
              <a:ext uri="{FF2B5EF4-FFF2-40B4-BE49-F238E27FC236}">
                <a16:creationId xmlns:a16="http://schemas.microsoft.com/office/drawing/2014/main" id="{6DBEF9A4-9338-65D7-B4D0-968362613130}"/>
              </a:ext>
            </a:extLst>
          </p:cNvPr>
          <p:cNvSpPr txBox="1"/>
          <p:nvPr/>
        </p:nvSpPr>
        <p:spPr>
          <a:xfrm>
            <a:off x="499620" y="1012850"/>
            <a:ext cx="11481847" cy="584775"/>
          </a:xfrm>
          <a:prstGeom prst="rect">
            <a:avLst/>
          </a:prstGeom>
          <a:noFill/>
        </p:spPr>
        <p:txBody>
          <a:bodyPr wrap="square">
            <a:spAutoFit/>
          </a:bodyPr>
          <a:lstStyle/>
          <a:p>
            <a:pPr algn="l"/>
            <a:endParaRPr lang="en-US" sz="3200" b="0" i="0" dirty="0">
              <a:solidFill>
                <a:schemeClr val="bg1"/>
              </a:solidFill>
              <a:effectLst/>
              <a:latin typeface="freight-text-pro"/>
            </a:endParaRPr>
          </a:p>
        </p:txBody>
      </p:sp>
      <p:pic>
        <p:nvPicPr>
          <p:cNvPr id="1026" name="Picture 2">
            <a:extLst>
              <a:ext uri="{FF2B5EF4-FFF2-40B4-BE49-F238E27FC236}">
                <a16:creationId xmlns:a16="http://schemas.microsoft.com/office/drawing/2014/main" id="{64A4FFDF-B3CC-F985-B64C-2A05B0FB501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35153" y="2385715"/>
            <a:ext cx="8499853" cy="39211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B79BE4E9-EE7D-876F-DB25-86697E2A67E5}"/>
              </a:ext>
            </a:extLst>
          </p:cNvPr>
          <p:cNvSpPr txBox="1"/>
          <p:nvPr/>
        </p:nvSpPr>
        <p:spPr>
          <a:xfrm>
            <a:off x="2698423" y="551185"/>
            <a:ext cx="6094428" cy="1446550"/>
          </a:xfrm>
          <a:prstGeom prst="rect">
            <a:avLst/>
          </a:prstGeom>
          <a:solidFill>
            <a:schemeClr val="accent3">
              <a:lumMod val="60000"/>
              <a:lumOff val="40000"/>
            </a:schemeClr>
          </a:solidFill>
        </p:spPr>
        <p:txBody>
          <a:bodyPr wrap="square">
            <a:spAutoFit/>
          </a:bodyPr>
          <a:lstStyle/>
          <a:p>
            <a:pPr algn="ctr"/>
            <a:r>
              <a:rPr lang="en-US" sz="3200" b="1" i="0" dirty="0">
                <a:solidFill>
                  <a:srgbClr val="091E42"/>
                </a:solidFill>
                <a:effectLst/>
                <a:latin typeface="circular"/>
              </a:rPr>
              <a:t>Brand Temple</a:t>
            </a:r>
          </a:p>
          <a:p>
            <a:pPr algn="just"/>
            <a:r>
              <a:rPr lang="en-US" sz="2800" b="0" i="0" dirty="0">
                <a:solidFill>
                  <a:srgbClr val="091E42"/>
                </a:solidFill>
                <a:effectLst/>
                <a:latin typeface="freight-text-pro"/>
              </a:rPr>
              <a:t>One tool is quite effective in creating the first brand position – </a:t>
            </a:r>
            <a:r>
              <a:rPr lang="en-US" sz="2800" b="1" i="0" dirty="0">
                <a:solidFill>
                  <a:srgbClr val="091E42"/>
                </a:solidFill>
                <a:effectLst/>
                <a:latin typeface="freight-text-pro"/>
              </a:rPr>
              <a:t>the Brand Temple</a:t>
            </a:r>
            <a:r>
              <a:rPr lang="en-US" sz="2800" b="0" i="0" dirty="0">
                <a:solidFill>
                  <a:srgbClr val="091E42"/>
                </a:solidFill>
                <a:effectLst/>
                <a:latin typeface="freight-text-pro"/>
              </a:rPr>
              <a:t>.</a:t>
            </a:r>
          </a:p>
        </p:txBody>
      </p:sp>
    </p:spTree>
    <p:extLst>
      <p:ext uri="{BB962C8B-B14F-4D97-AF65-F5344CB8AC3E}">
        <p14:creationId xmlns:p14="http://schemas.microsoft.com/office/powerpoint/2010/main" val="167001721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People's hands">
            <a:extLst>
              <a:ext uri="{FF2B5EF4-FFF2-40B4-BE49-F238E27FC236}">
                <a16:creationId xmlns:a16="http://schemas.microsoft.com/office/drawing/2014/main" id="{7D87B918-371C-4B31-9C7A-1D9A08C8A3BB}"/>
              </a:ext>
            </a:extLst>
          </p:cNvPr>
          <p:cNvPicPr>
            <a:picLocks noGrp="1" noChangeAspect="1"/>
          </p:cNvPicPr>
          <p:nvPr>
            <p:ph sz="half" idx="4294967295"/>
          </p:nvPr>
        </p:nvPicPr>
        <p:blipFill rotWithShape="1">
          <a:blip r:embed="rId3">
            <a:extLst>
              <a:ext uri="{28A0092B-C50C-407E-A947-70E740481C1C}">
                <a14:useLocalDpi xmlns:a14="http://schemas.microsoft.com/office/drawing/2010/main" val="0"/>
              </a:ext>
            </a:extLst>
          </a:blip>
          <a:srcRect/>
          <a:stretch/>
        </p:blipFill>
        <p:spPr>
          <a:xfrm>
            <a:off x="0" y="0"/>
            <a:ext cx="12188825" cy="6856413"/>
          </a:xfrm>
        </p:spPr>
      </p:pic>
      <p:sp>
        <p:nvSpPr>
          <p:cNvPr id="8" name="object 3" descr="Blue rectangle">
            <a:extLst>
              <a:ext uri="{FF2B5EF4-FFF2-40B4-BE49-F238E27FC236}">
                <a16:creationId xmlns:a16="http://schemas.microsoft.com/office/drawing/2014/main" id="{A277388B-76FD-44C4-B506-F8A157E57C65}"/>
              </a:ext>
            </a:extLst>
          </p:cNvPr>
          <p:cNvSpPr/>
          <p:nvPr/>
        </p:nvSpPr>
        <p:spPr>
          <a:xfrm>
            <a:off x="0" y="0"/>
            <a:ext cx="12189600" cy="6858000"/>
          </a:xfrm>
          <a:custGeom>
            <a:avLst/>
            <a:gdLst/>
            <a:ahLst/>
            <a:cxnLst/>
            <a:rect l="l" t="t" r="r" b="b"/>
            <a:pathLst>
              <a:path w="12189460" h="6858000">
                <a:moveTo>
                  <a:pt x="0" y="6858000"/>
                </a:moveTo>
                <a:lnTo>
                  <a:pt x="12188952" y="6858000"/>
                </a:lnTo>
                <a:lnTo>
                  <a:pt x="12188952" y="0"/>
                </a:lnTo>
                <a:lnTo>
                  <a:pt x="0" y="0"/>
                </a:lnTo>
                <a:lnTo>
                  <a:pt x="0" y="6858000"/>
                </a:lnTo>
                <a:close/>
              </a:path>
            </a:pathLst>
          </a:custGeom>
          <a:solidFill>
            <a:schemeClr val="tx1">
              <a:alpha val="69999"/>
            </a:schemeClr>
          </a:solidFill>
        </p:spPr>
        <p:txBody>
          <a:bodyPr wrap="square" lIns="0" tIns="0" rIns="0" bIns="0" rtlCol="0"/>
          <a:lstStyle/>
          <a:p>
            <a:pPr algn="just">
              <a:buFont typeface="+mj-lt"/>
              <a:buAutoNum type="arabicPeriod"/>
            </a:pPr>
            <a:endParaRPr lang="en-IN" b="0" i="0" dirty="0">
              <a:solidFill>
                <a:schemeClr val="bg1"/>
              </a:solidFill>
              <a:effectLst/>
              <a:latin typeface="freight-text-pro"/>
            </a:endParaRPr>
          </a:p>
        </p:txBody>
      </p:sp>
      <p:sp>
        <p:nvSpPr>
          <p:cNvPr id="5" name="TextBox 4">
            <a:extLst>
              <a:ext uri="{FF2B5EF4-FFF2-40B4-BE49-F238E27FC236}">
                <a16:creationId xmlns:a16="http://schemas.microsoft.com/office/drawing/2014/main" id="{6DBEF9A4-9338-65D7-B4D0-968362613130}"/>
              </a:ext>
            </a:extLst>
          </p:cNvPr>
          <p:cNvSpPr txBox="1"/>
          <p:nvPr/>
        </p:nvSpPr>
        <p:spPr>
          <a:xfrm>
            <a:off x="499620" y="1012850"/>
            <a:ext cx="11481847" cy="584775"/>
          </a:xfrm>
          <a:prstGeom prst="rect">
            <a:avLst/>
          </a:prstGeom>
          <a:noFill/>
        </p:spPr>
        <p:txBody>
          <a:bodyPr wrap="square">
            <a:spAutoFit/>
          </a:bodyPr>
          <a:lstStyle/>
          <a:p>
            <a:pPr algn="l"/>
            <a:endParaRPr lang="en-US" sz="3200" b="0" i="0" dirty="0">
              <a:solidFill>
                <a:schemeClr val="bg1"/>
              </a:solidFill>
              <a:effectLst/>
              <a:latin typeface="freight-text-pro"/>
            </a:endParaRPr>
          </a:p>
        </p:txBody>
      </p:sp>
      <p:sp>
        <p:nvSpPr>
          <p:cNvPr id="3" name="TextBox 2">
            <a:extLst>
              <a:ext uri="{FF2B5EF4-FFF2-40B4-BE49-F238E27FC236}">
                <a16:creationId xmlns:a16="http://schemas.microsoft.com/office/drawing/2014/main" id="{39DB8230-1C62-9D45-4341-DEF44BC23420}"/>
              </a:ext>
            </a:extLst>
          </p:cNvPr>
          <p:cNvSpPr txBox="1"/>
          <p:nvPr/>
        </p:nvSpPr>
        <p:spPr>
          <a:xfrm>
            <a:off x="292262" y="933254"/>
            <a:ext cx="4080725" cy="4093428"/>
          </a:xfrm>
          <a:prstGeom prst="rect">
            <a:avLst/>
          </a:prstGeom>
          <a:solidFill>
            <a:schemeClr val="bg2"/>
          </a:solidFill>
        </p:spPr>
        <p:txBody>
          <a:bodyPr wrap="square">
            <a:spAutoFit/>
          </a:bodyPr>
          <a:lstStyle/>
          <a:p>
            <a:pPr algn="ctr"/>
            <a:r>
              <a:rPr lang="en-US" sz="4000" b="1" i="0" dirty="0">
                <a:solidFill>
                  <a:srgbClr val="091E42"/>
                </a:solidFill>
                <a:effectLst/>
                <a:latin typeface="circular"/>
              </a:rPr>
              <a:t>Brand Identity and Brand Value</a:t>
            </a:r>
          </a:p>
          <a:p>
            <a:pPr algn="ctr"/>
            <a:r>
              <a:rPr lang="en-US" sz="3600" b="0" i="0" dirty="0">
                <a:solidFill>
                  <a:srgbClr val="091E42"/>
                </a:solidFill>
                <a:effectLst/>
                <a:latin typeface="freight-text-pro"/>
              </a:rPr>
              <a:t>Brand identity is an overall look and a visual image of the brand created in the mind of a consumer</a:t>
            </a:r>
          </a:p>
        </p:txBody>
      </p:sp>
      <p:pic>
        <p:nvPicPr>
          <p:cNvPr id="2052" name="Picture 4" descr="Exploring Nike's Brand Positioning | fisovee">
            <a:extLst>
              <a:ext uri="{FF2B5EF4-FFF2-40B4-BE49-F238E27FC236}">
                <a16:creationId xmlns:a16="http://schemas.microsoft.com/office/drawing/2014/main" id="{690C2DF1-0B5D-11A2-1D22-212A4B9BF3A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a:stretch/>
        </p:blipFill>
        <p:spPr bwMode="auto">
          <a:xfrm>
            <a:off x="4911594" y="291294"/>
            <a:ext cx="5770007" cy="3243758"/>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Brand Value Guide - Definition, Importance and Process">
            <a:extLst>
              <a:ext uri="{FF2B5EF4-FFF2-40B4-BE49-F238E27FC236}">
                <a16:creationId xmlns:a16="http://schemas.microsoft.com/office/drawing/2014/main" id="{BEE00351-1555-4E27-BEBA-D04050AB17C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66471" y="3614648"/>
            <a:ext cx="4481828" cy="30576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103490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People's hands">
            <a:extLst>
              <a:ext uri="{FF2B5EF4-FFF2-40B4-BE49-F238E27FC236}">
                <a16:creationId xmlns:a16="http://schemas.microsoft.com/office/drawing/2014/main" id="{7D87B918-371C-4B31-9C7A-1D9A08C8A3BB}"/>
              </a:ext>
            </a:extLst>
          </p:cNvPr>
          <p:cNvPicPr>
            <a:picLocks noGrp="1" noChangeAspect="1"/>
          </p:cNvPicPr>
          <p:nvPr>
            <p:ph sz="half" idx="4294967295"/>
          </p:nvPr>
        </p:nvPicPr>
        <p:blipFill rotWithShape="1">
          <a:blip r:embed="rId3">
            <a:extLst>
              <a:ext uri="{28A0092B-C50C-407E-A947-70E740481C1C}">
                <a14:useLocalDpi xmlns:a14="http://schemas.microsoft.com/office/drawing/2010/main" val="0"/>
              </a:ext>
            </a:extLst>
          </a:blip>
          <a:srcRect/>
          <a:stretch/>
        </p:blipFill>
        <p:spPr>
          <a:xfrm>
            <a:off x="0" y="0"/>
            <a:ext cx="12188825" cy="6856413"/>
          </a:xfrm>
        </p:spPr>
      </p:pic>
      <p:sp>
        <p:nvSpPr>
          <p:cNvPr id="8" name="object 3" descr="Blue rectangle">
            <a:extLst>
              <a:ext uri="{FF2B5EF4-FFF2-40B4-BE49-F238E27FC236}">
                <a16:creationId xmlns:a16="http://schemas.microsoft.com/office/drawing/2014/main" id="{A277388B-76FD-44C4-B506-F8A157E57C65}"/>
              </a:ext>
            </a:extLst>
          </p:cNvPr>
          <p:cNvSpPr/>
          <p:nvPr/>
        </p:nvSpPr>
        <p:spPr>
          <a:xfrm>
            <a:off x="0" y="0"/>
            <a:ext cx="12189600" cy="6858000"/>
          </a:xfrm>
          <a:custGeom>
            <a:avLst/>
            <a:gdLst/>
            <a:ahLst/>
            <a:cxnLst/>
            <a:rect l="l" t="t" r="r" b="b"/>
            <a:pathLst>
              <a:path w="12189460" h="6858000">
                <a:moveTo>
                  <a:pt x="0" y="6858000"/>
                </a:moveTo>
                <a:lnTo>
                  <a:pt x="12188952" y="6858000"/>
                </a:lnTo>
                <a:lnTo>
                  <a:pt x="12188952" y="0"/>
                </a:lnTo>
                <a:lnTo>
                  <a:pt x="0" y="0"/>
                </a:lnTo>
                <a:lnTo>
                  <a:pt x="0" y="6858000"/>
                </a:lnTo>
                <a:close/>
              </a:path>
            </a:pathLst>
          </a:custGeom>
          <a:solidFill>
            <a:schemeClr val="tx1">
              <a:alpha val="69999"/>
            </a:schemeClr>
          </a:solidFill>
        </p:spPr>
        <p:txBody>
          <a:bodyPr wrap="square" lIns="0" tIns="0" rIns="0" bIns="0" rtlCol="0"/>
          <a:lstStyle/>
          <a:p>
            <a:pPr algn="just">
              <a:buFont typeface="+mj-lt"/>
              <a:buAutoNum type="arabicPeriod"/>
            </a:pPr>
            <a:endParaRPr lang="en-IN" b="0" i="0" dirty="0">
              <a:solidFill>
                <a:schemeClr val="bg1"/>
              </a:solidFill>
              <a:effectLst/>
              <a:latin typeface="freight-text-pro"/>
            </a:endParaRPr>
          </a:p>
        </p:txBody>
      </p:sp>
      <p:sp>
        <p:nvSpPr>
          <p:cNvPr id="5" name="TextBox 4">
            <a:extLst>
              <a:ext uri="{FF2B5EF4-FFF2-40B4-BE49-F238E27FC236}">
                <a16:creationId xmlns:a16="http://schemas.microsoft.com/office/drawing/2014/main" id="{6DBEF9A4-9338-65D7-B4D0-968362613130}"/>
              </a:ext>
            </a:extLst>
          </p:cNvPr>
          <p:cNvSpPr txBox="1"/>
          <p:nvPr/>
        </p:nvSpPr>
        <p:spPr>
          <a:xfrm>
            <a:off x="499620" y="1012850"/>
            <a:ext cx="11481847" cy="584775"/>
          </a:xfrm>
          <a:prstGeom prst="rect">
            <a:avLst/>
          </a:prstGeom>
          <a:noFill/>
        </p:spPr>
        <p:txBody>
          <a:bodyPr wrap="square">
            <a:spAutoFit/>
          </a:bodyPr>
          <a:lstStyle/>
          <a:p>
            <a:pPr algn="l"/>
            <a:endParaRPr lang="en-US" sz="3200" b="0" i="0" dirty="0">
              <a:solidFill>
                <a:schemeClr val="bg1"/>
              </a:solidFill>
              <a:effectLst/>
              <a:latin typeface="freight-text-pro"/>
            </a:endParaRPr>
          </a:p>
        </p:txBody>
      </p:sp>
      <p:sp>
        <p:nvSpPr>
          <p:cNvPr id="3" name="TextBox 2">
            <a:extLst>
              <a:ext uri="{FF2B5EF4-FFF2-40B4-BE49-F238E27FC236}">
                <a16:creationId xmlns:a16="http://schemas.microsoft.com/office/drawing/2014/main" id="{26E1D5DD-643B-2FB1-5158-ABDFE2B10893}"/>
              </a:ext>
            </a:extLst>
          </p:cNvPr>
          <p:cNvSpPr txBox="1"/>
          <p:nvPr/>
        </p:nvSpPr>
        <p:spPr>
          <a:xfrm>
            <a:off x="5133282" y="212594"/>
            <a:ext cx="6094428" cy="1938992"/>
          </a:xfrm>
          <a:prstGeom prst="rect">
            <a:avLst/>
          </a:prstGeom>
          <a:solidFill>
            <a:schemeClr val="bg2">
              <a:lumMod val="75000"/>
            </a:schemeClr>
          </a:solidFill>
        </p:spPr>
        <p:txBody>
          <a:bodyPr wrap="square">
            <a:spAutoFit/>
          </a:bodyPr>
          <a:lstStyle/>
          <a:p>
            <a:pPr algn="ctr"/>
            <a:r>
              <a:rPr lang="en-IN" sz="6000" b="1" i="0" dirty="0">
                <a:solidFill>
                  <a:schemeClr val="tx1">
                    <a:lumMod val="95000"/>
                    <a:lumOff val="5000"/>
                  </a:schemeClr>
                </a:solidFill>
                <a:effectLst/>
                <a:latin typeface="circular"/>
              </a:rPr>
              <a:t>Executing a Brand Strategy</a:t>
            </a:r>
          </a:p>
        </p:txBody>
      </p:sp>
      <p:pic>
        <p:nvPicPr>
          <p:cNvPr id="3074" name="Picture 2" descr="Clothing Brands Logos Stock Illustrations – 152 Clothing Brands Logos Stock  Illustrations, Vectors &amp; Clipart - Dreamstime">
            <a:extLst>
              <a:ext uri="{FF2B5EF4-FFF2-40B4-BE49-F238E27FC236}">
                <a16:creationId xmlns:a16="http://schemas.microsoft.com/office/drawing/2014/main" id="{E27D1743-2068-0611-FF78-50F41A4529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04594" y="2153173"/>
            <a:ext cx="7713481" cy="38567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033199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People's hands">
            <a:extLst>
              <a:ext uri="{FF2B5EF4-FFF2-40B4-BE49-F238E27FC236}">
                <a16:creationId xmlns:a16="http://schemas.microsoft.com/office/drawing/2014/main" id="{7D87B918-371C-4B31-9C7A-1D9A08C8A3BB}"/>
              </a:ext>
            </a:extLst>
          </p:cNvPr>
          <p:cNvPicPr>
            <a:picLocks noGrp="1" noChangeAspect="1"/>
          </p:cNvPicPr>
          <p:nvPr>
            <p:ph sz="half" idx="4294967295"/>
          </p:nvPr>
        </p:nvPicPr>
        <p:blipFill rotWithShape="1">
          <a:blip r:embed="rId3">
            <a:extLst>
              <a:ext uri="{28A0092B-C50C-407E-A947-70E740481C1C}">
                <a14:useLocalDpi xmlns:a14="http://schemas.microsoft.com/office/drawing/2010/main" val="0"/>
              </a:ext>
            </a:extLst>
          </a:blip>
          <a:srcRect/>
          <a:stretch/>
        </p:blipFill>
        <p:spPr>
          <a:xfrm>
            <a:off x="0" y="0"/>
            <a:ext cx="12188825" cy="6856413"/>
          </a:xfrm>
        </p:spPr>
      </p:pic>
      <p:sp>
        <p:nvSpPr>
          <p:cNvPr id="8" name="object 3" descr="Blue rectangle">
            <a:extLst>
              <a:ext uri="{FF2B5EF4-FFF2-40B4-BE49-F238E27FC236}">
                <a16:creationId xmlns:a16="http://schemas.microsoft.com/office/drawing/2014/main" id="{A277388B-76FD-44C4-B506-F8A157E57C65}"/>
              </a:ext>
            </a:extLst>
          </p:cNvPr>
          <p:cNvSpPr/>
          <p:nvPr/>
        </p:nvSpPr>
        <p:spPr>
          <a:xfrm>
            <a:off x="0" y="0"/>
            <a:ext cx="12189600" cy="6858000"/>
          </a:xfrm>
          <a:custGeom>
            <a:avLst/>
            <a:gdLst/>
            <a:ahLst/>
            <a:cxnLst/>
            <a:rect l="l" t="t" r="r" b="b"/>
            <a:pathLst>
              <a:path w="12189460" h="6858000">
                <a:moveTo>
                  <a:pt x="0" y="6858000"/>
                </a:moveTo>
                <a:lnTo>
                  <a:pt x="12188952" y="6858000"/>
                </a:lnTo>
                <a:lnTo>
                  <a:pt x="12188952" y="0"/>
                </a:lnTo>
                <a:lnTo>
                  <a:pt x="0" y="0"/>
                </a:lnTo>
                <a:lnTo>
                  <a:pt x="0" y="6858000"/>
                </a:lnTo>
                <a:close/>
              </a:path>
            </a:pathLst>
          </a:custGeom>
          <a:solidFill>
            <a:schemeClr val="tx1">
              <a:alpha val="69999"/>
            </a:schemeClr>
          </a:solidFill>
        </p:spPr>
        <p:txBody>
          <a:bodyPr wrap="square" lIns="0" tIns="0" rIns="0" bIns="0" rtlCol="0"/>
          <a:lstStyle/>
          <a:p>
            <a:pPr algn="just">
              <a:buFont typeface="+mj-lt"/>
              <a:buAutoNum type="arabicPeriod"/>
            </a:pPr>
            <a:endParaRPr lang="en-IN" b="0" i="0" dirty="0">
              <a:solidFill>
                <a:schemeClr val="bg1"/>
              </a:solidFill>
              <a:effectLst/>
              <a:latin typeface="freight-text-pro"/>
            </a:endParaRPr>
          </a:p>
        </p:txBody>
      </p:sp>
      <p:sp>
        <p:nvSpPr>
          <p:cNvPr id="5" name="TextBox 4">
            <a:extLst>
              <a:ext uri="{FF2B5EF4-FFF2-40B4-BE49-F238E27FC236}">
                <a16:creationId xmlns:a16="http://schemas.microsoft.com/office/drawing/2014/main" id="{6DBEF9A4-9338-65D7-B4D0-968362613130}"/>
              </a:ext>
            </a:extLst>
          </p:cNvPr>
          <p:cNvSpPr txBox="1"/>
          <p:nvPr/>
        </p:nvSpPr>
        <p:spPr>
          <a:xfrm>
            <a:off x="499620" y="1012850"/>
            <a:ext cx="11481847" cy="584775"/>
          </a:xfrm>
          <a:prstGeom prst="rect">
            <a:avLst/>
          </a:prstGeom>
          <a:noFill/>
        </p:spPr>
        <p:txBody>
          <a:bodyPr wrap="square">
            <a:spAutoFit/>
          </a:bodyPr>
          <a:lstStyle/>
          <a:p>
            <a:pPr algn="l"/>
            <a:endParaRPr lang="en-US" sz="3200" b="0" i="0" dirty="0">
              <a:solidFill>
                <a:schemeClr val="bg1"/>
              </a:solidFill>
              <a:effectLst/>
              <a:latin typeface="freight-text-pro"/>
            </a:endParaRPr>
          </a:p>
        </p:txBody>
      </p:sp>
      <p:pic>
        <p:nvPicPr>
          <p:cNvPr id="4098" name="Picture 2" descr="Traditional Vs. Digital Marketing Company | RMB India">
            <a:extLst>
              <a:ext uri="{FF2B5EF4-FFF2-40B4-BE49-F238E27FC236}">
                <a16:creationId xmlns:a16="http://schemas.microsoft.com/office/drawing/2014/main" id="{18D0AA5C-2548-E84E-47F5-8B2995AB27A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a:stretch/>
        </p:blipFill>
        <p:spPr bwMode="auto">
          <a:xfrm>
            <a:off x="2192362" y="1305237"/>
            <a:ext cx="7804100" cy="35715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864810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People's hands">
            <a:extLst>
              <a:ext uri="{FF2B5EF4-FFF2-40B4-BE49-F238E27FC236}">
                <a16:creationId xmlns:a16="http://schemas.microsoft.com/office/drawing/2014/main" id="{7D87B918-371C-4B31-9C7A-1D9A08C8A3BB}"/>
              </a:ext>
            </a:extLst>
          </p:cNvPr>
          <p:cNvPicPr>
            <a:picLocks noGrp="1" noChangeAspect="1"/>
          </p:cNvPicPr>
          <p:nvPr>
            <p:ph sz="half" idx="4294967295"/>
          </p:nvPr>
        </p:nvPicPr>
        <p:blipFill rotWithShape="1">
          <a:blip r:embed="rId3">
            <a:extLst>
              <a:ext uri="{28A0092B-C50C-407E-A947-70E740481C1C}">
                <a14:useLocalDpi xmlns:a14="http://schemas.microsoft.com/office/drawing/2010/main" val="0"/>
              </a:ext>
            </a:extLst>
          </a:blip>
          <a:srcRect/>
          <a:stretch/>
        </p:blipFill>
        <p:spPr>
          <a:xfrm>
            <a:off x="0" y="0"/>
            <a:ext cx="12188825" cy="6856413"/>
          </a:xfrm>
        </p:spPr>
      </p:pic>
      <p:sp>
        <p:nvSpPr>
          <p:cNvPr id="8" name="object 3" descr="Blue rectangle">
            <a:extLst>
              <a:ext uri="{FF2B5EF4-FFF2-40B4-BE49-F238E27FC236}">
                <a16:creationId xmlns:a16="http://schemas.microsoft.com/office/drawing/2014/main" id="{A277388B-76FD-44C4-B506-F8A157E57C65}"/>
              </a:ext>
            </a:extLst>
          </p:cNvPr>
          <p:cNvSpPr/>
          <p:nvPr/>
        </p:nvSpPr>
        <p:spPr>
          <a:xfrm>
            <a:off x="0" y="0"/>
            <a:ext cx="12189600" cy="6858000"/>
          </a:xfrm>
          <a:custGeom>
            <a:avLst/>
            <a:gdLst/>
            <a:ahLst/>
            <a:cxnLst/>
            <a:rect l="l" t="t" r="r" b="b"/>
            <a:pathLst>
              <a:path w="12189460" h="6858000">
                <a:moveTo>
                  <a:pt x="0" y="6858000"/>
                </a:moveTo>
                <a:lnTo>
                  <a:pt x="12188952" y="6858000"/>
                </a:lnTo>
                <a:lnTo>
                  <a:pt x="12188952" y="0"/>
                </a:lnTo>
                <a:lnTo>
                  <a:pt x="0" y="0"/>
                </a:lnTo>
                <a:lnTo>
                  <a:pt x="0" y="6858000"/>
                </a:lnTo>
                <a:close/>
              </a:path>
            </a:pathLst>
          </a:custGeom>
          <a:solidFill>
            <a:schemeClr val="tx1">
              <a:alpha val="69999"/>
            </a:schemeClr>
          </a:solidFill>
        </p:spPr>
        <p:txBody>
          <a:bodyPr wrap="square" lIns="0" tIns="0" rIns="0" bIns="0" rtlCol="0"/>
          <a:lstStyle/>
          <a:p>
            <a:pPr algn="just">
              <a:buFont typeface="+mj-lt"/>
              <a:buAutoNum type="arabicPeriod"/>
            </a:pPr>
            <a:endParaRPr lang="en-IN" b="0" i="0" dirty="0">
              <a:solidFill>
                <a:schemeClr val="bg1"/>
              </a:solidFill>
              <a:effectLst/>
              <a:latin typeface="freight-text-pro"/>
            </a:endParaRPr>
          </a:p>
        </p:txBody>
      </p:sp>
      <p:sp>
        <p:nvSpPr>
          <p:cNvPr id="5" name="TextBox 4">
            <a:extLst>
              <a:ext uri="{FF2B5EF4-FFF2-40B4-BE49-F238E27FC236}">
                <a16:creationId xmlns:a16="http://schemas.microsoft.com/office/drawing/2014/main" id="{6DBEF9A4-9338-65D7-B4D0-968362613130}"/>
              </a:ext>
            </a:extLst>
          </p:cNvPr>
          <p:cNvSpPr txBox="1"/>
          <p:nvPr/>
        </p:nvSpPr>
        <p:spPr>
          <a:xfrm>
            <a:off x="499620" y="1012850"/>
            <a:ext cx="11481847" cy="584775"/>
          </a:xfrm>
          <a:prstGeom prst="rect">
            <a:avLst/>
          </a:prstGeom>
          <a:noFill/>
        </p:spPr>
        <p:txBody>
          <a:bodyPr wrap="square">
            <a:spAutoFit/>
          </a:bodyPr>
          <a:lstStyle/>
          <a:p>
            <a:pPr algn="l"/>
            <a:endParaRPr lang="en-US" sz="3200" b="0" i="0" dirty="0">
              <a:solidFill>
                <a:schemeClr val="bg1"/>
              </a:solidFill>
              <a:effectLst/>
              <a:latin typeface="freight-text-pro"/>
            </a:endParaRPr>
          </a:p>
        </p:txBody>
      </p:sp>
      <p:sp>
        <p:nvSpPr>
          <p:cNvPr id="3" name="TextBox 2">
            <a:extLst>
              <a:ext uri="{FF2B5EF4-FFF2-40B4-BE49-F238E27FC236}">
                <a16:creationId xmlns:a16="http://schemas.microsoft.com/office/drawing/2014/main" id="{0ED9B30E-367F-6ECB-6AF0-92999E92B4B2}"/>
              </a:ext>
            </a:extLst>
          </p:cNvPr>
          <p:cNvSpPr txBox="1"/>
          <p:nvPr/>
        </p:nvSpPr>
        <p:spPr>
          <a:xfrm>
            <a:off x="324671" y="98612"/>
            <a:ext cx="11481847" cy="5447645"/>
          </a:xfrm>
          <a:prstGeom prst="rect">
            <a:avLst/>
          </a:prstGeom>
          <a:noFill/>
        </p:spPr>
        <p:txBody>
          <a:bodyPr wrap="square">
            <a:spAutoFit/>
          </a:bodyPr>
          <a:lstStyle/>
          <a:p>
            <a:pPr algn="ctr"/>
            <a:r>
              <a:rPr lang="en-US" sz="3600" b="1" i="0" u="sng" dirty="0">
                <a:solidFill>
                  <a:schemeClr val="accent2"/>
                </a:solidFill>
                <a:effectLst/>
                <a:latin typeface="circular"/>
              </a:rPr>
              <a:t>Digital v/s Traditional Marketing</a:t>
            </a:r>
          </a:p>
          <a:p>
            <a:pPr algn="l">
              <a:buFont typeface="Arial" panose="020B0604020202020204" pitchFamily="34" charset="0"/>
              <a:buChar char="•"/>
            </a:pPr>
            <a:endParaRPr lang="en-US" sz="2400" b="1" i="0" dirty="0">
              <a:solidFill>
                <a:schemeClr val="bg1"/>
              </a:solidFill>
              <a:effectLst/>
              <a:latin typeface="Söhne"/>
            </a:endParaRPr>
          </a:p>
          <a:p>
            <a:pPr algn="l">
              <a:buFont typeface="Arial" panose="020B0604020202020204" pitchFamily="34" charset="0"/>
              <a:buChar char="•"/>
            </a:pPr>
            <a:r>
              <a:rPr lang="en-US" sz="2400" b="1" i="0" dirty="0">
                <a:solidFill>
                  <a:schemeClr val="accent2"/>
                </a:solidFill>
                <a:effectLst/>
                <a:latin typeface="Söhne"/>
              </a:rPr>
              <a:t>Traditional Marketing:</a:t>
            </a:r>
            <a:r>
              <a:rPr lang="en-US" sz="2400" b="0" i="0" dirty="0">
                <a:solidFill>
                  <a:schemeClr val="accent2"/>
                </a:solidFill>
                <a:effectLst/>
                <a:latin typeface="Söhne"/>
              </a:rPr>
              <a:t> </a:t>
            </a:r>
            <a:r>
              <a:rPr lang="en-US" sz="2400" b="0" i="0" dirty="0">
                <a:solidFill>
                  <a:schemeClr val="bg1"/>
                </a:solidFill>
                <a:effectLst/>
                <a:latin typeface="Söhne"/>
              </a:rPr>
              <a:t>This includes traditional advertising channels such as television, radio, newspapers, magazines, billboards, direct mail, and event sponsorships.</a:t>
            </a:r>
          </a:p>
          <a:p>
            <a:pPr algn="l">
              <a:buFont typeface="Arial" panose="020B0604020202020204" pitchFamily="34" charset="0"/>
              <a:buChar char="•"/>
            </a:pPr>
            <a:r>
              <a:rPr lang="en-US" sz="2400" b="0" i="0" dirty="0">
                <a:solidFill>
                  <a:schemeClr val="bg1"/>
                </a:solidFill>
                <a:effectLst/>
                <a:latin typeface="Söhne"/>
              </a:rPr>
              <a:t>Generally, traditional marketing is less targeted and personalized. It relies on reaching a broad audience through mass media, and as a result, it may be less effective in reaching specific niche markets.</a:t>
            </a:r>
          </a:p>
          <a:p>
            <a:pPr algn="l"/>
            <a:endParaRPr lang="en-US" sz="2400" b="0" i="0" dirty="0">
              <a:solidFill>
                <a:schemeClr val="bg1"/>
              </a:solidFill>
              <a:effectLst/>
              <a:latin typeface="Söhne"/>
            </a:endParaRPr>
          </a:p>
          <a:p>
            <a:pPr algn="l">
              <a:buFont typeface="Arial" panose="020B0604020202020204" pitchFamily="34" charset="0"/>
              <a:buChar char="•"/>
            </a:pPr>
            <a:r>
              <a:rPr lang="en-US" sz="2400" b="1" i="0" dirty="0">
                <a:solidFill>
                  <a:schemeClr val="accent2"/>
                </a:solidFill>
                <a:effectLst/>
                <a:latin typeface="Söhne"/>
              </a:rPr>
              <a:t>Digital Marketing:</a:t>
            </a:r>
            <a:r>
              <a:rPr lang="en-US" sz="2400" b="0" i="0" dirty="0">
                <a:solidFill>
                  <a:schemeClr val="accent2"/>
                </a:solidFill>
                <a:effectLst/>
                <a:latin typeface="Söhne"/>
              </a:rPr>
              <a:t> </a:t>
            </a:r>
            <a:r>
              <a:rPr lang="en-US" sz="2400" b="0" i="0" dirty="0">
                <a:solidFill>
                  <a:schemeClr val="bg1"/>
                </a:solidFill>
                <a:effectLst/>
                <a:latin typeface="Söhne"/>
              </a:rPr>
              <a:t>This encompasses online channels such as websites, search engines, social media, email marketing, content marketing, online ads (e.g., banner ads, video ads), and influencer marketing.</a:t>
            </a:r>
          </a:p>
          <a:p>
            <a:pPr algn="l">
              <a:buFont typeface="Arial" panose="020B0604020202020204" pitchFamily="34" charset="0"/>
              <a:buChar char="•"/>
            </a:pPr>
            <a:r>
              <a:rPr lang="en-US" sz="2400" b="0" i="0" dirty="0">
                <a:solidFill>
                  <a:schemeClr val="bg1"/>
                </a:solidFill>
                <a:effectLst/>
                <a:latin typeface="Söhne"/>
              </a:rPr>
              <a:t>Digital marketing allows for highly targeted and personalized campaigns. Data analytics and online tools enable marketers to segment audiences based on demographics, behavior, interests, and preferences, delivering more relevant content and ads.</a:t>
            </a:r>
          </a:p>
        </p:txBody>
      </p:sp>
    </p:spTree>
    <p:extLst>
      <p:ext uri="{BB962C8B-B14F-4D97-AF65-F5344CB8AC3E}">
        <p14:creationId xmlns:p14="http://schemas.microsoft.com/office/powerpoint/2010/main" val="375454348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People's hands">
            <a:extLst>
              <a:ext uri="{FF2B5EF4-FFF2-40B4-BE49-F238E27FC236}">
                <a16:creationId xmlns:a16="http://schemas.microsoft.com/office/drawing/2014/main" id="{7D87B918-371C-4B31-9C7A-1D9A08C8A3BB}"/>
              </a:ext>
            </a:extLst>
          </p:cNvPr>
          <p:cNvPicPr>
            <a:picLocks noGrp="1" noChangeAspect="1"/>
          </p:cNvPicPr>
          <p:nvPr>
            <p:ph sz="half" idx="4294967295"/>
          </p:nvPr>
        </p:nvPicPr>
        <p:blipFill rotWithShape="1">
          <a:blip r:embed="rId3">
            <a:extLst>
              <a:ext uri="{28A0092B-C50C-407E-A947-70E740481C1C}">
                <a14:useLocalDpi xmlns:a14="http://schemas.microsoft.com/office/drawing/2010/main" val="0"/>
              </a:ext>
            </a:extLst>
          </a:blip>
          <a:srcRect/>
          <a:stretch/>
        </p:blipFill>
        <p:spPr>
          <a:xfrm>
            <a:off x="0" y="0"/>
            <a:ext cx="12188825" cy="6856413"/>
          </a:xfrm>
        </p:spPr>
      </p:pic>
      <p:sp>
        <p:nvSpPr>
          <p:cNvPr id="8" name="object 3" descr="Blue rectangle">
            <a:extLst>
              <a:ext uri="{FF2B5EF4-FFF2-40B4-BE49-F238E27FC236}">
                <a16:creationId xmlns:a16="http://schemas.microsoft.com/office/drawing/2014/main" id="{A277388B-76FD-44C4-B506-F8A157E57C65}"/>
              </a:ext>
            </a:extLst>
          </p:cNvPr>
          <p:cNvSpPr/>
          <p:nvPr/>
        </p:nvSpPr>
        <p:spPr>
          <a:xfrm>
            <a:off x="0" y="0"/>
            <a:ext cx="12189600" cy="6858000"/>
          </a:xfrm>
          <a:custGeom>
            <a:avLst/>
            <a:gdLst/>
            <a:ahLst/>
            <a:cxnLst/>
            <a:rect l="l" t="t" r="r" b="b"/>
            <a:pathLst>
              <a:path w="12189460" h="6858000">
                <a:moveTo>
                  <a:pt x="0" y="6858000"/>
                </a:moveTo>
                <a:lnTo>
                  <a:pt x="12188952" y="6858000"/>
                </a:lnTo>
                <a:lnTo>
                  <a:pt x="12188952" y="0"/>
                </a:lnTo>
                <a:lnTo>
                  <a:pt x="0" y="0"/>
                </a:lnTo>
                <a:lnTo>
                  <a:pt x="0" y="6858000"/>
                </a:lnTo>
                <a:close/>
              </a:path>
            </a:pathLst>
          </a:custGeom>
          <a:solidFill>
            <a:schemeClr val="tx1">
              <a:alpha val="69999"/>
            </a:schemeClr>
          </a:solidFill>
        </p:spPr>
        <p:txBody>
          <a:bodyPr wrap="square" lIns="0" tIns="0" rIns="0" bIns="0" rtlCol="0"/>
          <a:lstStyle/>
          <a:p>
            <a:pPr algn="just">
              <a:buFont typeface="+mj-lt"/>
              <a:buAutoNum type="arabicPeriod"/>
            </a:pPr>
            <a:endParaRPr lang="en-IN" b="0" i="0" dirty="0">
              <a:solidFill>
                <a:schemeClr val="bg1"/>
              </a:solidFill>
              <a:effectLst/>
              <a:latin typeface="freight-text-pro"/>
            </a:endParaRPr>
          </a:p>
        </p:txBody>
      </p:sp>
      <p:sp>
        <p:nvSpPr>
          <p:cNvPr id="5" name="TextBox 4">
            <a:extLst>
              <a:ext uri="{FF2B5EF4-FFF2-40B4-BE49-F238E27FC236}">
                <a16:creationId xmlns:a16="http://schemas.microsoft.com/office/drawing/2014/main" id="{6DBEF9A4-9338-65D7-B4D0-968362613130}"/>
              </a:ext>
            </a:extLst>
          </p:cNvPr>
          <p:cNvSpPr txBox="1"/>
          <p:nvPr/>
        </p:nvSpPr>
        <p:spPr>
          <a:xfrm>
            <a:off x="499620" y="1012850"/>
            <a:ext cx="11481847" cy="584775"/>
          </a:xfrm>
          <a:prstGeom prst="rect">
            <a:avLst/>
          </a:prstGeom>
          <a:noFill/>
        </p:spPr>
        <p:txBody>
          <a:bodyPr wrap="square">
            <a:spAutoFit/>
          </a:bodyPr>
          <a:lstStyle/>
          <a:p>
            <a:pPr algn="l"/>
            <a:endParaRPr lang="en-US" sz="3200" b="0" i="0" dirty="0">
              <a:solidFill>
                <a:schemeClr val="bg1"/>
              </a:solidFill>
              <a:effectLst/>
              <a:latin typeface="freight-text-pro"/>
            </a:endParaRPr>
          </a:p>
        </p:txBody>
      </p:sp>
      <p:sp>
        <p:nvSpPr>
          <p:cNvPr id="3" name="TextBox 2">
            <a:extLst>
              <a:ext uri="{FF2B5EF4-FFF2-40B4-BE49-F238E27FC236}">
                <a16:creationId xmlns:a16="http://schemas.microsoft.com/office/drawing/2014/main" id="{8E4D8795-2582-9F35-9B46-605B0A9016AC}"/>
              </a:ext>
            </a:extLst>
          </p:cNvPr>
          <p:cNvSpPr txBox="1"/>
          <p:nvPr/>
        </p:nvSpPr>
        <p:spPr>
          <a:xfrm>
            <a:off x="2069259" y="690283"/>
            <a:ext cx="8050306" cy="4524315"/>
          </a:xfrm>
          <a:prstGeom prst="rect">
            <a:avLst/>
          </a:prstGeom>
          <a:noFill/>
        </p:spPr>
        <p:txBody>
          <a:bodyPr wrap="square">
            <a:spAutoFit/>
          </a:bodyPr>
          <a:lstStyle/>
          <a:p>
            <a:pPr algn="ctr"/>
            <a:r>
              <a:rPr lang="en-IN" sz="3600" b="0" i="0" dirty="0">
                <a:solidFill>
                  <a:schemeClr val="bg1"/>
                </a:solidFill>
                <a:effectLst/>
                <a:latin typeface="freight-text-pro"/>
              </a:rPr>
              <a:t>DIFFERENT DIGITAL MARKETING CHANNELS AVAILABLE:</a:t>
            </a:r>
          </a:p>
          <a:p>
            <a:pPr algn="ctr">
              <a:buFont typeface="+mj-lt"/>
              <a:buAutoNum type="arabicPeriod"/>
            </a:pPr>
            <a:r>
              <a:rPr lang="en-IN" sz="3600" b="1" i="0" dirty="0">
                <a:solidFill>
                  <a:schemeClr val="bg1"/>
                </a:solidFill>
                <a:effectLst/>
                <a:latin typeface="freight-text-pro"/>
              </a:rPr>
              <a:t>Website</a:t>
            </a:r>
            <a:endParaRPr lang="en-IN" sz="3600" b="0" i="0" dirty="0">
              <a:solidFill>
                <a:schemeClr val="bg1"/>
              </a:solidFill>
              <a:effectLst/>
              <a:latin typeface="freight-text-pro"/>
            </a:endParaRPr>
          </a:p>
          <a:p>
            <a:pPr algn="ctr">
              <a:buFont typeface="+mj-lt"/>
              <a:buAutoNum type="arabicPeriod"/>
            </a:pPr>
            <a:r>
              <a:rPr lang="en-IN" sz="3600" b="1" i="0" dirty="0">
                <a:solidFill>
                  <a:schemeClr val="bg1"/>
                </a:solidFill>
                <a:effectLst/>
                <a:latin typeface="freight-text-pro"/>
              </a:rPr>
              <a:t>SEO</a:t>
            </a:r>
            <a:endParaRPr lang="en-IN" sz="3600" b="0" i="0" dirty="0">
              <a:solidFill>
                <a:schemeClr val="bg1"/>
              </a:solidFill>
              <a:effectLst/>
              <a:latin typeface="freight-text-pro"/>
            </a:endParaRPr>
          </a:p>
          <a:p>
            <a:pPr algn="ctr">
              <a:buFont typeface="+mj-lt"/>
              <a:buAutoNum type="arabicPeriod"/>
            </a:pPr>
            <a:r>
              <a:rPr lang="en-IN" sz="3600" b="1" i="0" dirty="0">
                <a:solidFill>
                  <a:schemeClr val="bg1"/>
                </a:solidFill>
                <a:effectLst/>
                <a:latin typeface="freight-text-pro"/>
              </a:rPr>
              <a:t>SEM</a:t>
            </a:r>
            <a:endParaRPr lang="en-IN" sz="3600" b="0" i="0" dirty="0">
              <a:solidFill>
                <a:schemeClr val="bg1"/>
              </a:solidFill>
              <a:effectLst/>
              <a:latin typeface="freight-text-pro"/>
            </a:endParaRPr>
          </a:p>
          <a:p>
            <a:pPr algn="ctr">
              <a:buFont typeface="+mj-lt"/>
              <a:buAutoNum type="arabicPeriod"/>
            </a:pPr>
            <a:r>
              <a:rPr lang="en-IN" sz="3600" b="1" i="0" dirty="0">
                <a:solidFill>
                  <a:schemeClr val="bg1"/>
                </a:solidFill>
                <a:effectLst/>
                <a:latin typeface="freight-text-pro"/>
              </a:rPr>
              <a:t>Content marketing</a:t>
            </a:r>
            <a:endParaRPr lang="en-IN" sz="3600" b="0" i="0" dirty="0">
              <a:solidFill>
                <a:schemeClr val="bg1"/>
              </a:solidFill>
              <a:effectLst/>
              <a:latin typeface="freight-text-pro"/>
            </a:endParaRPr>
          </a:p>
          <a:p>
            <a:pPr algn="ctr">
              <a:buFont typeface="+mj-lt"/>
              <a:buAutoNum type="arabicPeriod"/>
            </a:pPr>
            <a:r>
              <a:rPr lang="en-IN" sz="3600" b="1" i="0" dirty="0">
                <a:solidFill>
                  <a:schemeClr val="bg1"/>
                </a:solidFill>
                <a:effectLst/>
                <a:latin typeface="freight-text-pro"/>
              </a:rPr>
              <a:t>Social media marketing</a:t>
            </a:r>
            <a:endParaRPr lang="en-IN" sz="3600" b="0" i="0" dirty="0">
              <a:solidFill>
                <a:schemeClr val="bg1"/>
              </a:solidFill>
              <a:effectLst/>
              <a:latin typeface="freight-text-pro"/>
            </a:endParaRPr>
          </a:p>
          <a:p>
            <a:pPr algn="ctr">
              <a:buFont typeface="+mj-lt"/>
              <a:buAutoNum type="arabicPeriod"/>
            </a:pPr>
            <a:r>
              <a:rPr lang="en-IN" sz="3600" b="1" i="0" dirty="0">
                <a:solidFill>
                  <a:schemeClr val="bg1"/>
                </a:solidFill>
                <a:effectLst/>
                <a:latin typeface="freight-text-pro"/>
              </a:rPr>
              <a:t>Retargeting</a:t>
            </a:r>
            <a:endParaRPr lang="en-IN" sz="3600" b="0" i="0" dirty="0">
              <a:solidFill>
                <a:schemeClr val="bg1"/>
              </a:solidFill>
              <a:effectLst/>
              <a:latin typeface="freight-text-pro"/>
            </a:endParaRPr>
          </a:p>
        </p:txBody>
      </p:sp>
    </p:spTree>
    <p:extLst>
      <p:ext uri="{BB962C8B-B14F-4D97-AF65-F5344CB8AC3E}">
        <p14:creationId xmlns:p14="http://schemas.microsoft.com/office/powerpoint/2010/main" val="285481922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People's hands">
            <a:extLst>
              <a:ext uri="{FF2B5EF4-FFF2-40B4-BE49-F238E27FC236}">
                <a16:creationId xmlns:a16="http://schemas.microsoft.com/office/drawing/2014/main" id="{7D87B918-371C-4B31-9C7A-1D9A08C8A3BB}"/>
              </a:ext>
            </a:extLst>
          </p:cNvPr>
          <p:cNvPicPr>
            <a:picLocks noGrp="1" noChangeAspect="1"/>
          </p:cNvPicPr>
          <p:nvPr>
            <p:ph sz="half" idx="4294967295"/>
          </p:nvPr>
        </p:nvPicPr>
        <p:blipFill rotWithShape="1">
          <a:blip r:embed="rId3">
            <a:extLst>
              <a:ext uri="{28A0092B-C50C-407E-A947-70E740481C1C}">
                <a14:useLocalDpi xmlns:a14="http://schemas.microsoft.com/office/drawing/2010/main" val="0"/>
              </a:ext>
            </a:extLst>
          </a:blip>
          <a:srcRect/>
          <a:stretch/>
        </p:blipFill>
        <p:spPr>
          <a:xfrm>
            <a:off x="0" y="0"/>
            <a:ext cx="12188825" cy="6856413"/>
          </a:xfrm>
        </p:spPr>
      </p:pic>
      <p:sp>
        <p:nvSpPr>
          <p:cNvPr id="8" name="object 3" descr="Blue rectangle">
            <a:extLst>
              <a:ext uri="{FF2B5EF4-FFF2-40B4-BE49-F238E27FC236}">
                <a16:creationId xmlns:a16="http://schemas.microsoft.com/office/drawing/2014/main" id="{A277388B-76FD-44C4-B506-F8A157E57C65}"/>
              </a:ext>
            </a:extLst>
          </p:cNvPr>
          <p:cNvSpPr/>
          <p:nvPr/>
        </p:nvSpPr>
        <p:spPr>
          <a:xfrm>
            <a:off x="0" y="0"/>
            <a:ext cx="12189600" cy="6858000"/>
          </a:xfrm>
          <a:custGeom>
            <a:avLst/>
            <a:gdLst/>
            <a:ahLst/>
            <a:cxnLst/>
            <a:rect l="l" t="t" r="r" b="b"/>
            <a:pathLst>
              <a:path w="12189460" h="6858000">
                <a:moveTo>
                  <a:pt x="0" y="6858000"/>
                </a:moveTo>
                <a:lnTo>
                  <a:pt x="12188952" y="6858000"/>
                </a:lnTo>
                <a:lnTo>
                  <a:pt x="12188952" y="0"/>
                </a:lnTo>
                <a:lnTo>
                  <a:pt x="0" y="0"/>
                </a:lnTo>
                <a:lnTo>
                  <a:pt x="0" y="6858000"/>
                </a:lnTo>
                <a:close/>
              </a:path>
            </a:pathLst>
          </a:custGeom>
          <a:solidFill>
            <a:schemeClr val="tx1">
              <a:alpha val="69999"/>
            </a:schemeClr>
          </a:solidFill>
        </p:spPr>
        <p:txBody>
          <a:bodyPr wrap="square" lIns="0" tIns="0" rIns="0" bIns="0" rtlCol="0"/>
          <a:lstStyle/>
          <a:p>
            <a:pPr algn="just">
              <a:buFont typeface="+mj-lt"/>
              <a:buAutoNum type="arabicPeriod"/>
            </a:pPr>
            <a:endParaRPr lang="en-IN" b="0" i="0" dirty="0">
              <a:solidFill>
                <a:schemeClr val="bg1"/>
              </a:solidFill>
              <a:effectLst/>
              <a:latin typeface="freight-text-pro"/>
            </a:endParaRPr>
          </a:p>
        </p:txBody>
      </p:sp>
      <p:sp>
        <p:nvSpPr>
          <p:cNvPr id="5" name="TextBox 4">
            <a:extLst>
              <a:ext uri="{FF2B5EF4-FFF2-40B4-BE49-F238E27FC236}">
                <a16:creationId xmlns:a16="http://schemas.microsoft.com/office/drawing/2014/main" id="{6DBEF9A4-9338-65D7-B4D0-968362613130}"/>
              </a:ext>
            </a:extLst>
          </p:cNvPr>
          <p:cNvSpPr txBox="1"/>
          <p:nvPr/>
        </p:nvSpPr>
        <p:spPr>
          <a:xfrm>
            <a:off x="499620" y="1012850"/>
            <a:ext cx="11481847" cy="584775"/>
          </a:xfrm>
          <a:prstGeom prst="rect">
            <a:avLst/>
          </a:prstGeom>
          <a:noFill/>
        </p:spPr>
        <p:txBody>
          <a:bodyPr wrap="square">
            <a:spAutoFit/>
          </a:bodyPr>
          <a:lstStyle/>
          <a:p>
            <a:pPr algn="l"/>
            <a:endParaRPr lang="en-US" sz="3200" b="0" i="0" dirty="0">
              <a:solidFill>
                <a:schemeClr val="bg1"/>
              </a:solidFill>
              <a:effectLst/>
              <a:latin typeface="freight-text-pro"/>
            </a:endParaRPr>
          </a:p>
        </p:txBody>
      </p:sp>
      <p:pic>
        <p:nvPicPr>
          <p:cNvPr id="3074" name="Picture 2" descr="How to Make a Website Quickly: Your Easy 6-Step Guide | HostGator">
            <a:extLst>
              <a:ext uri="{FF2B5EF4-FFF2-40B4-BE49-F238E27FC236}">
                <a16:creationId xmlns:a16="http://schemas.microsoft.com/office/drawing/2014/main" id="{73895A86-40CF-C5D7-A8EA-0E9A1BF8960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5313" y="547688"/>
            <a:ext cx="11001375" cy="5762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223433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People's hands">
            <a:extLst>
              <a:ext uri="{FF2B5EF4-FFF2-40B4-BE49-F238E27FC236}">
                <a16:creationId xmlns:a16="http://schemas.microsoft.com/office/drawing/2014/main" id="{7D87B918-371C-4B31-9C7A-1D9A08C8A3BB}"/>
              </a:ext>
            </a:extLst>
          </p:cNvPr>
          <p:cNvPicPr>
            <a:picLocks noGrp="1" noChangeAspect="1"/>
          </p:cNvPicPr>
          <p:nvPr>
            <p:ph sz="half" idx="4294967295"/>
          </p:nvPr>
        </p:nvPicPr>
        <p:blipFill rotWithShape="1">
          <a:blip r:embed="rId3">
            <a:extLst>
              <a:ext uri="{28A0092B-C50C-407E-A947-70E740481C1C}">
                <a14:useLocalDpi xmlns:a14="http://schemas.microsoft.com/office/drawing/2010/main" val="0"/>
              </a:ext>
            </a:extLst>
          </a:blip>
          <a:srcRect/>
          <a:stretch/>
        </p:blipFill>
        <p:spPr>
          <a:xfrm>
            <a:off x="0" y="0"/>
            <a:ext cx="12188825" cy="6856413"/>
          </a:xfrm>
        </p:spPr>
      </p:pic>
      <p:sp>
        <p:nvSpPr>
          <p:cNvPr id="8" name="object 3" descr="Blue rectangle">
            <a:extLst>
              <a:ext uri="{FF2B5EF4-FFF2-40B4-BE49-F238E27FC236}">
                <a16:creationId xmlns:a16="http://schemas.microsoft.com/office/drawing/2014/main" id="{A277388B-76FD-44C4-B506-F8A157E57C65}"/>
              </a:ext>
            </a:extLst>
          </p:cNvPr>
          <p:cNvSpPr/>
          <p:nvPr/>
        </p:nvSpPr>
        <p:spPr>
          <a:xfrm>
            <a:off x="0" y="0"/>
            <a:ext cx="12189600" cy="6858000"/>
          </a:xfrm>
          <a:custGeom>
            <a:avLst/>
            <a:gdLst/>
            <a:ahLst/>
            <a:cxnLst/>
            <a:rect l="l" t="t" r="r" b="b"/>
            <a:pathLst>
              <a:path w="12189460" h="6858000">
                <a:moveTo>
                  <a:pt x="0" y="6858000"/>
                </a:moveTo>
                <a:lnTo>
                  <a:pt x="12188952" y="6858000"/>
                </a:lnTo>
                <a:lnTo>
                  <a:pt x="12188952" y="0"/>
                </a:lnTo>
                <a:lnTo>
                  <a:pt x="0" y="0"/>
                </a:lnTo>
                <a:lnTo>
                  <a:pt x="0" y="6858000"/>
                </a:lnTo>
                <a:close/>
              </a:path>
            </a:pathLst>
          </a:custGeom>
          <a:solidFill>
            <a:schemeClr val="tx1">
              <a:alpha val="69999"/>
            </a:schemeClr>
          </a:solidFill>
        </p:spPr>
        <p:txBody>
          <a:bodyPr wrap="square" lIns="0" tIns="0" rIns="0" bIns="0" rtlCol="0"/>
          <a:lstStyle/>
          <a:p>
            <a:pPr algn="just">
              <a:buFont typeface="+mj-lt"/>
              <a:buAutoNum type="arabicPeriod"/>
            </a:pPr>
            <a:endParaRPr lang="en-IN" b="0" i="0" dirty="0">
              <a:solidFill>
                <a:schemeClr val="bg1"/>
              </a:solidFill>
              <a:effectLst/>
              <a:latin typeface="freight-text-pro"/>
            </a:endParaRPr>
          </a:p>
        </p:txBody>
      </p:sp>
      <p:sp>
        <p:nvSpPr>
          <p:cNvPr id="5" name="TextBox 4">
            <a:extLst>
              <a:ext uri="{FF2B5EF4-FFF2-40B4-BE49-F238E27FC236}">
                <a16:creationId xmlns:a16="http://schemas.microsoft.com/office/drawing/2014/main" id="{6DBEF9A4-9338-65D7-B4D0-968362613130}"/>
              </a:ext>
            </a:extLst>
          </p:cNvPr>
          <p:cNvSpPr txBox="1"/>
          <p:nvPr/>
        </p:nvSpPr>
        <p:spPr>
          <a:xfrm>
            <a:off x="499620" y="1012850"/>
            <a:ext cx="11481847" cy="584775"/>
          </a:xfrm>
          <a:prstGeom prst="rect">
            <a:avLst/>
          </a:prstGeom>
          <a:noFill/>
        </p:spPr>
        <p:txBody>
          <a:bodyPr wrap="square">
            <a:spAutoFit/>
          </a:bodyPr>
          <a:lstStyle/>
          <a:p>
            <a:pPr algn="l"/>
            <a:endParaRPr lang="en-US" sz="3200" b="0" i="0" dirty="0">
              <a:solidFill>
                <a:schemeClr val="bg1"/>
              </a:solidFill>
              <a:effectLst/>
              <a:latin typeface="freight-text-pro"/>
            </a:endParaRPr>
          </a:p>
        </p:txBody>
      </p:sp>
      <p:sp>
        <p:nvSpPr>
          <p:cNvPr id="3" name="TextBox 2">
            <a:extLst>
              <a:ext uri="{FF2B5EF4-FFF2-40B4-BE49-F238E27FC236}">
                <a16:creationId xmlns:a16="http://schemas.microsoft.com/office/drawing/2014/main" id="{C492F955-2593-18A3-DB55-9A2EFC065004}"/>
              </a:ext>
            </a:extLst>
          </p:cNvPr>
          <p:cNvSpPr txBox="1"/>
          <p:nvPr/>
        </p:nvSpPr>
        <p:spPr>
          <a:xfrm>
            <a:off x="2294965" y="636494"/>
            <a:ext cx="7763436" cy="5878532"/>
          </a:xfrm>
          <a:prstGeom prst="rect">
            <a:avLst/>
          </a:prstGeom>
          <a:noFill/>
        </p:spPr>
        <p:txBody>
          <a:bodyPr wrap="square">
            <a:spAutoFit/>
          </a:bodyPr>
          <a:lstStyle/>
          <a:p>
            <a:pPr algn="ctr"/>
            <a:r>
              <a:rPr lang="en-IN" sz="4400" b="1" i="0" dirty="0">
                <a:solidFill>
                  <a:schemeClr val="accent3">
                    <a:lumMod val="20000"/>
                    <a:lumOff val="80000"/>
                  </a:schemeClr>
                </a:solidFill>
                <a:effectLst/>
                <a:latin typeface="circular"/>
              </a:rPr>
              <a:t>Website</a:t>
            </a:r>
          </a:p>
          <a:p>
            <a:pPr algn="just"/>
            <a:r>
              <a:rPr lang="en-US" sz="2800" b="1" i="0" dirty="0">
                <a:solidFill>
                  <a:schemeClr val="accent5">
                    <a:lumMod val="60000"/>
                    <a:lumOff val="40000"/>
                  </a:schemeClr>
                </a:solidFill>
                <a:effectLst/>
                <a:latin typeface="freight-text-pro"/>
              </a:rPr>
              <a:t>website can be used for:</a:t>
            </a:r>
          </a:p>
          <a:p>
            <a:pPr algn="just">
              <a:buFont typeface="+mj-lt"/>
              <a:buAutoNum type="arabicPeriod"/>
            </a:pPr>
            <a:r>
              <a:rPr lang="en-US" sz="2000" b="1" i="0" dirty="0">
                <a:solidFill>
                  <a:schemeClr val="bg1"/>
                </a:solidFill>
                <a:effectLst/>
                <a:latin typeface="freight-text-pro"/>
              </a:rPr>
              <a:t>Engagement</a:t>
            </a:r>
            <a:endParaRPr lang="en-US" sz="2000" b="0" i="0" dirty="0">
              <a:solidFill>
                <a:schemeClr val="bg1"/>
              </a:solidFill>
              <a:effectLst/>
              <a:latin typeface="freight-text-pro"/>
            </a:endParaRPr>
          </a:p>
          <a:p>
            <a:pPr algn="just">
              <a:buFont typeface="+mj-lt"/>
              <a:buAutoNum type="arabicPeriod"/>
            </a:pPr>
            <a:r>
              <a:rPr lang="en-US" sz="2000" b="1" i="0" dirty="0">
                <a:solidFill>
                  <a:schemeClr val="bg1"/>
                </a:solidFill>
                <a:effectLst/>
                <a:latin typeface="freight-text-pro"/>
              </a:rPr>
              <a:t>Lead generation</a:t>
            </a:r>
            <a:endParaRPr lang="en-US" sz="2000" b="0" i="0" dirty="0">
              <a:solidFill>
                <a:schemeClr val="bg1"/>
              </a:solidFill>
              <a:effectLst/>
              <a:latin typeface="freight-text-pro"/>
            </a:endParaRPr>
          </a:p>
          <a:p>
            <a:pPr algn="just">
              <a:buFont typeface="+mj-lt"/>
              <a:buAutoNum type="arabicPeriod"/>
            </a:pPr>
            <a:r>
              <a:rPr lang="en-US" sz="2000" b="1" i="0" dirty="0">
                <a:solidFill>
                  <a:schemeClr val="bg1"/>
                </a:solidFill>
                <a:effectLst/>
                <a:latin typeface="freight-text-pro"/>
              </a:rPr>
              <a:t>Data collection</a:t>
            </a:r>
            <a:endParaRPr lang="en-US" sz="2000" b="0" i="0" dirty="0">
              <a:solidFill>
                <a:schemeClr val="bg1"/>
              </a:solidFill>
              <a:effectLst/>
              <a:latin typeface="freight-text-pro"/>
            </a:endParaRPr>
          </a:p>
          <a:p>
            <a:pPr algn="just">
              <a:buFont typeface="+mj-lt"/>
              <a:buAutoNum type="arabicPeriod"/>
            </a:pPr>
            <a:r>
              <a:rPr lang="en-US" sz="2000" b="1" i="0" dirty="0">
                <a:solidFill>
                  <a:schemeClr val="bg1"/>
                </a:solidFill>
                <a:effectLst/>
                <a:latin typeface="freight-text-pro"/>
              </a:rPr>
              <a:t>Search engine optimization, and</a:t>
            </a:r>
            <a:endParaRPr lang="en-US" sz="2000" b="0" i="0" dirty="0">
              <a:solidFill>
                <a:schemeClr val="bg1"/>
              </a:solidFill>
              <a:effectLst/>
              <a:latin typeface="freight-text-pro"/>
            </a:endParaRPr>
          </a:p>
          <a:p>
            <a:pPr algn="just">
              <a:buFont typeface="+mj-lt"/>
              <a:buAutoNum type="arabicPeriod"/>
            </a:pPr>
            <a:r>
              <a:rPr lang="en-US" sz="2000" b="1" i="0" dirty="0">
                <a:solidFill>
                  <a:schemeClr val="bg1"/>
                </a:solidFill>
                <a:effectLst/>
                <a:latin typeface="freight-text-pro"/>
              </a:rPr>
              <a:t>Conversion</a:t>
            </a:r>
          </a:p>
          <a:p>
            <a:pPr algn="just"/>
            <a:endParaRPr lang="en-US" sz="2000" b="1" dirty="0">
              <a:solidFill>
                <a:schemeClr val="bg1"/>
              </a:solidFill>
              <a:latin typeface="freight-text-pro"/>
            </a:endParaRPr>
          </a:p>
          <a:p>
            <a:pPr algn="just"/>
            <a:r>
              <a:rPr lang="en-US" sz="2400" b="1" i="0" dirty="0">
                <a:solidFill>
                  <a:schemeClr val="accent5">
                    <a:lumMod val="60000"/>
                    <a:lumOff val="40000"/>
                  </a:schemeClr>
                </a:solidFill>
                <a:effectLst/>
                <a:latin typeface="freight-text-pro"/>
              </a:rPr>
              <a:t>Website customization:</a:t>
            </a:r>
          </a:p>
          <a:p>
            <a:pPr algn="just">
              <a:buFont typeface="+mj-lt"/>
              <a:buAutoNum type="arabicPeriod"/>
            </a:pPr>
            <a:r>
              <a:rPr lang="en-US" sz="2000" b="1" i="0" dirty="0">
                <a:solidFill>
                  <a:schemeClr val="bg1"/>
                </a:solidFill>
                <a:effectLst/>
                <a:latin typeface="freight-text-pro"/>
              </a:rPr>
              <a:t>Navigation </a:t>
            </a:r>
            <a:r>
              <a:rPr lang="en-US" sz="2000" b="0" i="0" dirty="0">
                <a:solidFill>
                  <a:schemeClr val="bg1"/>
                </a:solidFill>
                <a:effectLst/>
                <a:latin typeface="freight-text-pro"/>
              </a:rPr>
              <a:t>– It should be easy for users to navigate your website</a:t>
            </a:r>
          </a:p>
          <a:p>
            <a:pPr algn="just">
              <a:buFont typeface="+mj-lt"/>
              <a:buAutoNum type="arabicPeriod"/>
            </a:pPr>
            <a:r>
              <a:rPr lang="en-US" sz="2000" b="1" i="0" dirty="0">
                <a:solidFill>
                  <a:schemeClr val="bg1"/>
                </a:solidFill>
                <a:effectLst/>
                <a:latin typeface="freight-text-pro"/>
              </a:rPr>
              <a:t>Information </a:t>
            </a:r>
            <a:r>
              <a:rPr lang="en-US" sz="2000" b="0" i="0" dirty="0">
                <a:solidFill>
                  <a:schemeClr val="bg1"/>
                </a:solidFill>
                <a:effectLst/>
                <a:latin typeface="freight-text-pro"/>
              </a:rPr>
              <a:t>- Provide right amount of information at the right part of the funnel</a:t>
            </a:r>
          </a:p>
          <a:p>
            <a:pPr algn="just">
              <a:buFont typeface="+mj-lt"/>
              <a:buAutoNum type="arabicPeriod"/>
            </a:pPr>
            <a:r>
              <a:rPr lang="en-US" sz="2000" b="1" i="0" dirty="0">
                <a:solidFill>
                  <a:schemeClr val="bg1"/>
                </a:solidFill>
                <a:effectLst/>
                <a:latin typeface="freight-text-pro"/>
              </a:rPr>
              <a:t>Relevancy </a:t>
            </a:r>
            <a:r>
              <a:rPr lang="en-US" sz="2000" b="0" i="0" dirty="0">
                <a:solidFill>
                  <a:schemeClr val="bg1"/>
                </a:solidFill>
                <a:effectLst/>
                <a:latin typeface="freight-text-pro"/>
              </a:rPr>
              <a:t>- Information and navigation flow should be relevant </a:t>
            </a:r>
          </a:p>
          <a:p>
            <a:pPr algn="just">
              <a:buFont typeface="+mj-lt"/>
              <a:buAutoNum type="arabicPeriod"/>
            </a:pPr>
            <a:r>
              <a:rPr lang="en-US" sz="2000" b="1" i="0" dirty="0">
                <a:solidFill>
                  <a:schemeClr val="bg1"/>
                </a:solidFill>
                <a:effectLst/>
                <a:latin typeface="freight-text-pro"/>
              </a:rPr>
              <a:t>Checkout Flow</a:t>
            </a:r>
            <a:r>
              <a:rPr lang="en-US" sz="2000" b="0" i="0" dirty="0">
                <a:solidFill>
                  <a:schemeClr val="bg1"/>
                </a:solidFill>
                <a:effectLst/>
                <a:latin typeface="freight-text-pro"/>
              </a:rPr>
              <a:t> - The checkout process should be as smooth as possible</a:t>
            </a:r>
          </a:p>
          <a:p>
            <a:pPr algn="just">
              <a:buFont typeface="+mj-lt"/>
              <a:buAutoNum type="arabicPeriod"/>
            </a:pPr>
            <a:r>
              <a:rPr lang="en-US" sz="2000" b="1" i="0" dirty="0">
                <a:solidFill>
                  <a:schemeClr val="bg1"/>
                </a:solidFill>
                <a:effectLst/>
                <a:latin typeface="freight-text-pro"/>
              </a:rPr>
              <a:t>Data Collection</a:t>
            </a:r>
            <a:r>
              <a:rPr lang="en-US" sz="2000" b="0" i="0" dirty="0">
                <a:solidFill>
                  <a:schemeClr val="bg1"/>
                </a:solidFill>
                <a:effectLst/>
                <a:latin typeface="freight-text-pro"/>
              </a:rPr>
              <a:t> - Be clear on what you want to track on your website and start immediately</a:t>
            </a:r>
          </a:p>
          <a:p>
            <a:pPr algn="l"/>
            <a:endParaRPr lang="en-IN" sz="2000" b="1" i="0" dirty="0">
              <a:solidFill>
                <a:schemeClr val="bg1"/>
              </a:solidFill>
              <a:effectLst/>
              <a:latin typeface="circular"/>
            </a:endParaRPr>
          </a:p>
        </p:txBody>
      </p:sp>
    </p:spTree>
    <p:extLst>
      <p:ext uri="{BB962C8B-B14F-4D97-AF65-F5344CB8AC3E}">
        <p14:creationId xmlns:p14="http://schemas.microsoft.com/office/powerpoint/2010/main" val="199858726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People's hands">
            <a:extLst>
              <a:ext uri="{FF2B5EF4-FFF2-40B4-BE49-F238E27FC236}">
                <a16:creationId xmlns:a16="http://schemas.microsoft.com/office/drawing/2014/main" id="{7D87B918-371C-4B31-9C7A-1D9A08C8A3BB}"/>
              </a:ext>
            </a:extLst>
          </p:cNvPr>
          <p:cNvPicPr>
            <a:picLocks noGrp="1" noChangeAspect="1"/>
          </p:cNvPicPr>
          <p:nvPr>
            <p:ph sz="half" idx="4294967295"/>
          </p:nvPr>
        </p:nvPicPr>
        <p:blipFill rotWithShape="1">
          <a:blip r:embed="rId3">
            <a:extLst>
              <a:ext uri="{28A0092B-C50C-407E-A947-70E740481C1C}">
                <a14:useLocalDpi xmlns:a14="http://schemas.microsoft.com/office/drawing/2010/main" val="0"/>
              </a:ext>
            </a:extLst>
          </a:blip>
          <a:srcRect/>
          <a:stretch/>
        </p:blipFill>
        <p:spPr>
          <a:xfrm>
            <a:off x="0" y="0"/>
            <a:ext cx="12188825" cy="6856413"/>
          </a:xfrm>
        </p:spPr>
      </p:pic>
      <p:sp>
        <p:nvSpPr>
          <p:cNvPr id="8" name="object 3" descr="Blue rectangle">
            <a:extLst>
              <a:ext uri="{FF2B5EF4-FFF2-40B4-BE49-F238E27FC236}">
                <a16:creationId xmlns:a16="http://schemas.microsoft.com/office/drawing/2014/main" id="{A277388B-76FD-44C4-B506-F8A157E57C65}"/>
              </a:ext>
            </a:extLst>
          </p:cNvPr>
          <p:cNvSpPr/>
          <p:nvPr/>
        </p:nvSpPr>
        <p:spPr>
          <a:xfrm>
            <a:off x="0" y="0"/>
            <a:ext cx="12189600" cy="6858000"/>
          </a:xfrm>
          <a:custGeom>
            <a:avLst/>
            <a:gdLst/>
            <a:ahLst/>
            <a:cxnLst/>
            <a:rect l="l" t="t" r="r" b="b"/>
            <a:pathLst>
              <a:path w="12189460" h="6858000">
                <a:moveTo>
                  <a:pt x="0" y="6858000"/>
                </a:moveTo>
                <a:lnTo>
                  <a:pt x="12188952" y="6858000"/>
                </a:lnTo>
                <a:lnTo>
                  <a:pt x="12188952" y="0"/>
                </a:lnTo>
                <a:lnTo>
                  <a:pt x="0" y="0"/>
                </a:lnTo>
                <a:lnTo>
                  <a:pt x="0" y="6858000"/>
                </a:lnTo>
                <a:close/>
              </a:path>
            </a:pathLst>
          </a:custGeom>
          <a:solidFill>
            <a:schemeClr val="tx1">
              <a:alpha val="69999"/>
            </a:schemeClr>
          </a:solidFill>
        </p:spPr>
        <p:txBody>
          <a:bodyPr wrap="square" lIns="0" tIns="0" rIns="0" bIns="0" rtlCol="0"/>
          <a:lstStyle/>
          <a:p>
            <a:pPr algn="just">
              <a:buFont typeface="+mj-lt"/>
              <a:buAutoNum type="arabicPeriod"/>
            </a:pPr>
            <a:endParaRPr lang="en-IN" b="0" i="0" dirty="0">
              <a:solidFill>
                <a:schemeClr val="bg1"/>
              </a:solidFill>
              <a:effectLst/>
              <a:latin typeface="freight-text-pro"/>
            </a:endParaRPr>
          </a:p>
        </p:txBody>
      </p:sp>
      <p:sp>
        <p:nvSpPr>
          <p:cNvPr id="5" name="TextBox 4">
            <a:extLst>
              <a:ext uri="{FF2B5EF4-FFF2-40B4-BE49-F238E27FC236}">
                <a16:creationId xmlns:a16="http://schemas.microsoft.com/office/drawing/2014/main" id="{6DBEF9A4-9338-65D7-B4D0-968362613130}"/>
              </a:ext>
            </a:extLst>
          </p:cNvPr>
          <p:cNvSpPr txBox="1"/>
          <p:nvPr/>
        </p:nvSpPr>
        <p:spPr>
          <a:xfrm>
            <a:off x="499620" y="1012850"/>
            <a:ext cx="11481847" cy="584775"/>
          </a:xfrm>
          <a:prstGeom prst="rect">
            <a:avLst/>
          </a:prstGeom>
          <a:noFill/>
        </p:spPr>
        <p:txBody>
          <a:bodyPr wrap="square">
            <a:spAutoFit/>
          </a:bodyPr>
          <a:lstStyle/>
          <a:p>
            <a:pPr algn="l"/>
            <a:endParaRPr lang="en-US" sz="3200" b="0" i="0" dirty="0">
              <a:solidFill>
                <a:schemeClr val="bg1"/>
              </a:solidFill>
              <a:effectLst/>
              <a:latin typeface="freight-text-pro"/>
            </a:endParaRPr>
          </a:p>
        </p:txBody>
      </p:sp>
      <p:pic>
        <p:nvPicPr>
          <p:cNvPr id="2050" name="Picture 2" descr="18 Best SEO Tools to Use for Organic Traffic in 2023">
            <a:extLst>
              <a:ext uri="{FF2B5EF4-FFF2-40B4-BE49-F238E27FC236}">
                <a16:creationId xmlns:a16="http://schemas.microsoft.com/office/drawing/2014/main" id="{170BF09C-BF38-2F1C-B278-3F6BD55A347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13143"/>
          <a:stretch/>
        </p:blipFill>
        <p:spPr bwMode="auto">
          <a:xfrm>
            <a:off x="1600200" y="990600"/>
            <a:ext cx="8991600" cy="42358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76187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People's hands">
            <a:extLst>
              <a:ext uri="{FF2B5EF4-FFF2-40B4-BE49-F238E27FC236}">
                <a16:creationId xmlns:a16="http://schemas.microsoft.com/office/drawing/2014/main" id="{7D87B918-371C-4B31-9C7A-1D9A08C8A3BB}"/>
              </a:ext>
            </a:extLst>
          </p:cNvPr>
          <p:cNvPicPr>
            <a:picLocks noGrp="1" noChangeAspect="1"/>
          </p:cNvPicPr>
          <p:nvPr>
            <p:ph sz="half" idx="4294967295"/>
          </p:nvPr>
        </p:nvPicPr>
        <p:blipFill rotWithShape="1">
          <a:blip r:embed="rId3">
            <a:extLst>
              <a:ext uri="{28A0092B-C50C-407E-A947-70E740481C1C}">
                <a14:useLocalDpi xmlns:a14="http://schemas.microsoft.com/office/drawing/2010/main" val="0"/>
              </a:ext>
            </a:extLst>
          </a:blip>
          <a:srcRect/>
          <a:stretch/>
        </p:blipFill>
        <p:spPr>
          <a:xfrm>
            <a:off x="0" y="0"/>
            <a:ext cx="12188825" cy="6856413"/>
          </a:xfrm>
        </p:spPr>
      </p:pic>
      <p:sp>
        <p:nvSpPr>
          <p:cNvPr id="8" name="object 3" descr="Blue rectangle">
            <a:extLst>
              <a:ext uri="{FF2B5EF4-FFF2-40B4-BE49-F238E27FC236}">
                <a16:creationId xmlns:a16="http://schemas.microsoft.com/office/drawing/2014/main" id="{A277388B-76FD-44C4-B506-F8A157E57C65}"/>
              </a:ext>
            </a:extLst>
          </p:cNvPr>
          <p:cNvSpPr/>
          <p:nvPr/>
        </p:nvSpPr>
        <p:spPr>
          <a:xfrm>
            <a:off x="1200" y="0"/>
            <a:ext cx="12189600" cy="6858000"/>
          </a:xfrm>
          <a:custGeom>
            <a:avLst/>
            <a:gdLst/>
            <a:ahLst/>
            <a:cxnLst/>
            <a:rect l="l" t="t" r="r" b="b"/>
            <a:pathLst>
              <a:path w="12189460" h="6858000">
                <a:moveTo>
                  <a:pt x="0" y="6858000"/>
                </a:moveTo>
                <a:lnTo>
                  <a:pt x="12188952" y="6858000"/>
                </a:lnTo>
                <a:lnTo>
                  <a:pt x="12188952" y="0"/>
                </a:lnTo>
                <a:lnTo>
                  <a:pt x="0" y="0"/>
                </a:lnTo>
                <a:lnTo>
                  <a:pt x="0" y="6858000"/>
                </a:lnTo>
                <a:close/>
              </a:path>
            </a:pathLst>
          </a:custGeom>
          <a:solidFill>
            <a:schemeClr val="tx2">
              <a:alpha val="69999"/>
            </a:schemeClr>
          </a:solidFill>
        </p:spPr>
        <p:txBody>
          <a:bodyPr wrap="square" lIns="0" tIns="0" rIns="0" bIns="0" rtlCol="0"/>
          <a:lstStyle/>
          <a:p>
            <a:endParaRPr lang="en-US" dirty="0"/>
          </a:p>
        </p:txBody>
      </p:sp>
      <p:sp>
        <p:nvSpPr>
          <p:cNvPr id="3" name="TextBox 2">
            <a:extLst>
              <a:ext uri="{FF2B5EF4-FFF2-40B4-BE49-F238E27FC236}">
                <a16:creationId xmlns:a16="http://schemas.microsoft.com/office/drawing/2014/main" id="{E468F335-ED38-D9B5-CFB1-BDD7707A7676}"/>
              </a:ext>
            </a:extLst>
          </p:cNvPr>
          <p:cNvSpPr txBox="1"/>
          <p:nvPr/>
        </p:nvSpPr>
        <p:spPr>
          <a:xfrm>
            <a:off x="188536" y="358220"/>
            <a:ext cx="11566689" cy="6001643"/>
          </a:xfrm>
          <a:prstGeom prst="rect">
            <a:avLst/>
          </a:prstGeom>
          <a:noFill/>
        </p:spPr>
        <p:txBody>
          <a:bodyPr wrap="square">
            <a:spAutoFit/>
          </a:bodyPr>
          <a:lstStyle/>
          <a:p>
            <a:pPr algn="just">
              <a:buFont typeface="+mj-lt"/>
              <a:buAutoNum type="arabicPeriod"/>
            </a:pPr>
            <a:r>
              <a:rPr lang="en-US" sz="3200" b="1" i="0" dirty="0">
                <a:solidFill>
                  <a:schemeClr val="bg1"/>
                </a:solidFill>
                <a:effectLst/>
                <a:latin typeface="freight-text-pro"/>
              </a:rPr>
              <a:t>Surveys: </a:t>
            </a:r>
            <a:r>
              <a:rPr lang="en-US" sz="3200" b="0" i="0" dirty="0">
                <a:solidFill>
                  <a:schemeClr val="bg1"/>
                </a:solidFill>
                <a:effectLst/>
                <a:latin typeface="freight-text-pro"/>
              </a:rPr>
              <a:t>The basics of surveys, types of surveys, the process of conducting surveys, formulating survey questions and analyzing the data collected through surveys</a:t>
            </a:r>
          </a:p>
          <a:p>
            <a:pPr algn="just">
              <a:buFont typeface="+mj-lt"/>
              <a:buAutoNum type="arabicPeriod"/>
            </a:pPr>
            <a:endParaRPr lang="en-US" sz="3200" b="1" i="0" dirty="0">
              <a:solidFill>
                <a:schemeClr val="bg1"/>
              </a:solidFill>
              <a:effectLst/>
              <a:latin typeface="freight-text-pro"/>
            </a:endParaRPr>
          </a:p>
          <a:p>
            <a:pPr algn="just">
              <a:buFont typeface="+mj-lt"/>
              <a:buAutoNum type="arabicPeriod"/>
            </a:pPr>
            <a:r>
              <a:rPr lang="en-US" sz="3200" b="1" i="0" dirty="0">
                <a:solidFill>
                  <a:schemeClr val="bg1"/>
                </a:solidFill>
                <a:effectLst/>
                <a:latin typeface="freight-text-pro"/>
              </a:rPr>
              <a:t>User Interviews: </a:t>
            </a:r>
            <a:r>
              <a:rPr lang="en-US" sz="3200" b="0" i="0" dirty="0">
                <a:solidFill>
                  <a:schemeClr val="bg1"/>
                </a:solidFill>
                <a:effectLst/>
                <a:latin typeface="freight-text-pro"/>
              </a:rPr>
              <a:t>The basics of interviews, the process of conducting interviews, the dos and don’ts to remember, formulating interview questions and analyzing the data collected through interviews</a:t>
            </a:r>
          </a:p>
          <a:p>
            <a:pPr algn="just">
              <a:buFont typeface="+mj-lt"/>
              <a:buAutoNum type="arabicPeriod"/>
            </a:pPr>
            <a:endParaRPr lang="en-US" sz="3200" b="1" i="0" dirty="0">
              <a:solidFill>
                <a:schemeClr val="bg1"/>
              </a:solidFill>
              <a:effectLst/>
              <a:latin typeface="freight-text-pro"/>
            </a:endParaRPr>
          </a:p>
          <a:p>
            <a:pPr algn="just">
              <a:buFont typeface="+mj-lt"/>
              <a:buAutoNum type="arabicPeriod"/>
            </a:pPr>
            <a:r>
              <a:rPr lang="en-US" sz="3200" b="1" i="0" dirty="0">
                <a:solidFill>
                  <a:schemeClr val="bg1"/>
                </a:solidFill>
                <a:effectLst/>
                <a:latin typeface="freight-text-pro"/>
              </a:rPr>
              <a:t>Contextual Inquiry: </a:t>
            </a:r>
            <a:r>
              <a:rPr lang="en-US" sz="3200" b="0" i="0" dirty="0">
                <a:solidFill>
                  <a:schemeClr val="bg1"/>
                </a:solidFill>
                <a:effectLst/>
                <a:latin typeface="freight-text-pro"/>
              </a:rPr>
              <a:t>The basics of contextual inquiry, the process of conducting contextual inquiry, how it is conducted in the industry and a demonstration of it</a:t>
            </a:r>
          </a:p>
        </p:txBody>
      </p:sp>
    </p:spTree>
    <p:extLst>
      <p:ext uri="{BB962C8B-B14F-4D97-AF65-F5344CB8AC3E}">
        <p14:creationId xmlns:p14="http://schemas.microsoft.com/office/powerpoint/2010/main" val="299913207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People's hands">
            <a:extLst>
              <a:ext uri="{FF2B5EF4-FFF2-40B4-BE49-F238E27FC236}">
                <a16:creationId xmlns:a16="http://schemas.microsoft.com/office/drawing/2014/main" id="{7D87B918-371C-4B31-9C7A-1D9A08C8A3BB}"/>
              </a:ext>
            </a:extLst>
          </p:cNvPr>
          <p:cNvPicPr>
            <a:picLocks noGrp="1" noChangeAspect="1"/>
          </p:cNvPicPr>
          <p:nvPr>
            <p:ph sz="half" idx="4294967295"/>
          </p:nvPr>
        </p:nvPicPr>
        <p:blipFill rotWithShape="1">
          <a:blip r:embed="rId3">
            <a:extLst>
              <a:ext uri="{28A0092B-C50C-407E-A947-70E740481C1C}">
                <a14:useLocalDpi xmlns:a14="http://schemas.microsoft.com/office/drawing/2010/main" val="0"/>
              </a:ext>
            </a:extLst>
          </a:blip>
          <a:srcRect/>
          <a:stretch/>
        </p:blipFill>
        <p:spPr>
          <a:xfrm>
            <a:off x="0" y="0"/>
            <a:ext cx="12188825" cy="6856413"/>
          </a:xfrm>
        </p:spPr>
      </p:pic>
      <p:sp>
        <p:nvSpPr>
          <p:cNvPr id="8" name="object 3" descr="Blue rectangle">
            <a:extLst>
              <a:ext uri="{FF2B5EF4-FFF2-40B4-BE49-F238E27FC236}">
                <a16:creationId xmlns:a16="http://schemas.microsoft.com/office/drawing/2014/main" id="{A277388B-76FD-44C4-B506-F8A157E57C65}"/>
              </a:ext>
            </a:extLst>
          </p:cNvPr>
          <p:cNvSpPr/>
          <p:nvPr/>
        </p:nvSpPr>
        <p:spPr>
          <a:xfrm>
            <a:off x="0" y="0"/>
            <a:ext cx="12189600" cy="6858000"/>
          </a:xfrm>
          <a:custGeom>
            <a:avLst/>
            <a:gdLst/>
            <a:ahLst/>
            <a:cxnLst/>
            <a:rect l="l" t="t" r="r" b="b"/>
            <a:pathLst>
              <a:path w="12189460" h="6858000">
                <a:moveTo>
                  <a:pt x="0" y="6858000"/>
                </a:moveTo>
                <a:lnTo>
                  <a:pt x="12188952" y="6858000"/>
                </a:lnTo>
                <a:lnTo>
                  <a:pt x="12188952" y="0"/>
                </a:lnTo>
                <a:lnTo>
                  <a:pt x="0" y="0"/>
                </a:lnTo>
                <a:lnTo>
                  <a:pt x="0" y="6858000"/>
                </a:lnTo>
                <a:close/>
              </a:path>
            </a:pathLst>
          </a:custGeom>
          <a:solidFill>
            <a:schemeClr val="tx1">
              <a:alpha val="69999"/>
            </a:schemeClr>
          </a:solidFill>
        </p:spPr>
        <p:txBody>
          <a:bodyPr wrap="square" lIns="0" tIns="0" rIns="0" bIns="0" rtlCol="0"/>
          <a:lstStyle/>
          <a:p>
            <a:pPr algn="just">
              <a:buFont typeface="+mj-lt"/>
              <a:buAutoNum type="arabicPeriod"/>
            </a:pPr>
            <a:endParaRPr lang="en-IN" b="0" i="0" dirty="0">
              <a:solidFill>
                <a:schemeClr val="bg1"/>
              </a:solidFill>
              <a:effectLst/>
              <a:latin typeface="freight-text-pro"/>
            </a:endParaRPr>
          </a:p>
        </p:txBody>
      </p:sp>
      <p:sp>
        <p:nvSpPr>
          <p:cNvPr id="5" name="TextBox 4">
            <a:extLst>
              <a:ext uri="{FF2B5EF4-FFF2-40B4-BE49-F238E27FC236}">
                <a16:creationId xmlns:a16="http://schemas.microsoft.com/office/drawing/2014/main" id="{6DBEF9A4-9338-65D7-B4D0-968362613130}"/>
              </a:ext>
            </a:extLst>
          </p:cNvPr>
          <p:cNvSpPr txBox="1"/>
          <p:nvPr/>
        </p:nvSpPr>
        <p:spPr>
          <a:xfrm>
            <a:off x="499620" y="1012850"/>
            <a:ext cx="11481847" cy="584775"/>
          </a:xfrm>
          <a:prstGeom prst="rect">
            <a:avLst/>
          </a:prstGeom>
          <a:noFill/>
        </p:spPr>
        <p:txBody>
          <a:bodyPr wrap="square">
            <a:spAutoFit/>
          </a:bodyPr>
          <a:lstStyle/>
          <a:p>
            <a:pPr algn="l"/>
            <a:endParaRPr lang="en-US" sz="3200" b="0" i="0" dirty="0">
              <a:solidFill>
                <a:schemeClr val="bg1"/>
              </a:solidFill>
              <a:effectLst/>
              <a:latin typeface="freight-text-pro"/>
            </a:endParaRPr>
          </a:p>
        </p:txBody>
      </p:sp>
      <p:sp>
        <p:nvSpPr>
          <p:cNvPr id="3" name="TextBox 2">
            <a:extLst>
              <a:ext uri="{FF2B5EF4-FFF2-40B4-BE49-F238E27FC236}">
                <a16:creationId xmlns:a16="http://schemas.microsoft.com/office/drawing/2014/main" id="{3819739C-DC42-1DF8-678E-FBA7173AA851}"/>
              </a:ext>
            </a:extLst>
          </p:cNvPr>
          <p:cNvSpPr txBox="1"/>
          <p:nvPr/>
        </p:nvSpPr>
        <p:spPr>
          <a:xfrm>
            <a:off x="498845" y="421341"/>
            <a:ext cx="11352496" cy="4708981"/>
          </a:xfrm>
          <a:prstGeom prst="rect">
            <a:avLst/>
          </a:prstGeom>
          <a:noFill/>
        </p:spPr>
        <p:txBody>
          <a:bodyPr wrap="square">
            <a:spAutoFit/>
          </a:bodyPr>
          <a:lstStyle/>
          <a:p>
            <a:pPr algn="ctr"/>
            <a:r>
              <a:rPr lang="en-IN" sz="4800" b="1" i="0" u="sng" dirty="0">
                <a:solidFill>
                  <a:schemeClr val="accent5">
                    <a:lumMod val="60000"/>
                    <a:lumOff val="40000"/>
                  </a:schemeClr>
                </a:solidFill>
                <a:effectLst/>
                <a:latin typeface="circular"/>
              </a:rPr>
              <a:t>Search Engine Optimization</a:t>
            </a:r>
          </a:p>
          <a:p>
            <a:pPr algn="ctr"/>
            <a:r>
              <a:rPr lang="en-US" sz="3600" b="0" i="0" dirty="0">
                <a:solidFill>
                  <a:schemeClr val="accent5">
                    <a:lumMod val="60000"/>
                    <a:lumOff val="40000"/>
                  </a:schemeClr>
                </a:solidFill>
                <a:effectLst/>
                <a:latin typeface="freight-text-pro"/>
              </a:rPr>
              <a:t>One of the key differences between SEO and SEM is the fact that SEO is an earned marketing channel. Through continuous improvement of your digital assets, your search results will move up the ladder for free</a:t>
            </a:r>
          </a:p>
          <a:p>
            <a:pPr algn="ctr"/>
            <a:endParaRPr lang="en-US" sz="3600" b="0" i="0" dirty="0">
              <a:solidFill>
                <a:schemeClr val="accent5">
                  <a:lumMod val="60000"/>
                  <a:lumOff val="40000"/>
                </a:schemeClr>
              </a:solidFill>
              <a:effectLst/>
              <a:latin typeface="freight-text-pro"/>
            </a:endParaRPr>
          </a:p>
          <a:p>
            <a:pPr algn="ctr"/>
            <a:r>
              <a:rPr lang="en-US" sz="3600" b="0" i="0" dirty="0">
                <a:solidFill>
                  <a:schemeClr val="accent2">
                    <a:lumMod val="60000"/>
                    <a:lumOff val="40000"/>
                  </a:schemeClr>
                </a:solidFill>
                <a:effectLst/>
                <a:latin typeface="freight-text-pro"/>
              </a:rPr>
              <a:t>The two categories of SEO are on-page SEO and off-page SEO</a:t>
            </a:r>
            <a:endParaRPr lang="en-IN" sz="3600" b="1" i="0" dirty="0">
              <a:solidFill>
                <a:schemeClr val="accent2">
                  <a:lumMod val="60000"/>
                  <a:lumOff val="40000"/>
                </a:schemeClr>
              </a:solidFill>
              <a:effectLst/>
              <a:latin typeface="circular"/>
            </a:endParaRPr>
          </a:p>
        </p:txBody>
      </p:sp>
    </p:spTree>
    <p:extLst>
      <p:ext uri="{BB962C8B-B14F-4D97-AF65-F5344CB8AC3E}">
        <p14:creationId xmlns:p14="http://schemas.microsoft.com/office/powerpoint/2010/main" val="344782977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People's hands">
            <a:extLst>
              <a:ext uri="{FF2B5EF4-FFF2-40B4-BE49-F238E27FC236}">
                <a16:creationId xmlns:a16="http://schemas.microsoft.com/office/drawing/2014/main" id="{7D87B918-371C-4B31-9C7A-1D9A08C8A3BB}"/>
              </a:ext>
            </a:extLst>
          </p:cNvPr>
          <p:cNvPicPr>
            <a:picLocks noGrp="1" noChangeAspect="1"/>
          </p:cNvPicPr>
          <p:nvPr>
            <p:ph sz="half" idx="4294967295"/>
          </p:nvPr>
        </p:nvPicPr>
        <p:blipFill rotWithShape="1">
          <a:blip r:embed="rId3">
            <a:extLst>
              <a:ext uri="{28A0092B-C50C-407E-A947-70E740481C1C}">
                <a14:useLocalDpi xmlns:a14="http://schemas.microsoft.com/office/drawing/2010/main" val="0"/>
              </a:ext>
            </a:extLst>
          </a:blip>
          <a:srcRect/>
          <a:stretch/>
        </p:blipFill>
        <p:spPr>
          <a:xfrm>
            <a:off x="0" y="0"/>
            <a:ext cx="12188825" cy="6856413"/>
          </a:xfrm>
        </p:spPr>
      </p:pic>
      <p:sp>
        <p:nvSpPr>
          <p:cNvPr id="8" name="object 3" descr="Blue rectangle">
            <a:extLst>
              <a:ext uri="{FF2B5EF4-FFF2-40B4-BE49-F238E27FC236}">
                <a16:creationId xmlns:a16="http://schemas.microsoft.com/office/drawing/2014/main" id="{A277388B-76FD-44C4-B506-F8A157E57C65}"/>
              </a:ext>
            </a:extLst>
          </p:cNvPr>
          <p:cNvSpPr/>
          <p:nvPr/>
        </p:nvSpPr>
        <p:spPr>
          <a:xfrm>
            <a:off x="0" y="0"/>
            <a:ext cx="12189600" cy="6858000"/>
          </a:xfrm>
          <a:custGeom>
            <a:avLst/>
            <a:gdLst/>
            <a:ahLst/>
            <a:cxnLst/>
            <a:rect l="l" t="t" r="r" b="b"/>
            <a:pathLst>
              <a:path w="12189460" h="6858000">
                <a:moveTo>
                  <a:pt x="0" y="6858000"/>
                </a:moveTo>
                <a:lnTo>
                  <a:pt x="12188952" y="6858000"/>
                </a:lnTo>
                <a:lnTo>
                  <a:pt x="12188952" y="0"/>
                </a:lnTo>
                <a:lnTo>
                  <a:pt x="0" y="0"/>
                </a:lnTo>
                <a:lnTo>
                  <a:pt x="0" y="6858000"/>
                </a:lnTo>
                <a:close/>
              </a:path>
            </a:pathLst>
          </a:custGeom>
          <a:solidFill>
            <a:schemeClr val="tx1">
              <a:alpha val="69999"/>
            </a:schemeClr>
          </a:solidFill>
        </p:spPr>
        <p:txBody>
          <a:bodyPr wrap="square" lIns="0" tIns="0" rIns="0" bIns="0" rtlCol="0"/>
          <a:lstStyle/>
          <a:p>
            <a:pPr algn="just">
              <a:buFont typeface="+mj-lt"/>
              <a:buAutoNum type="arabicPeriod"/>
            </a:pPr>
            <a:endParaRPr lang="en-IN" b="0" i="0" dirty="0">
              <a:solidFill>
                <a:schemeClr val="bg1"/>
              </a:solidFill>
              <a:effectLst/>
              <a:latin typeface="freight-text-pro"/>
            </a:endParaRPr>
          </a:p>
        </p:txBody>
      </p:sp>
      <p:sp>
        <p:nvSpPr>
          <p:cNvPr id="5" name="TextBox 4">
            <a:extLst>
              <a:ext uri="{FF2B5EF4-FFF2-40B4-BE49-F238E27FC236}">
                <a16:creationId xmlns:a16="http://schemas.microsoft.com/office/drawing/2014/main" id="{6DBEF9A4-9338-65D7-B4D0-968362613130}"/>
              </a:ext>
            </a:extLst>
          </p:cNvPr>
          <p:cNvSpPr txBox="1"/>
          <p:nvPr/>
        </p:nvSpPr>
        <p:spPr>
          <a:xfrm>
            <a:off x="499620" y="1012850"/>
            <a:ext cx="11481847" cy="584775"/>
          </a:xfrm>
          <a:prstGeom prst="rect">
            <a:avLst/>
          </a:prstGeom>
          <a:noFill/>
        </p:spPr>
        <p:txBody>
          <a:bodyPr wrap="square">
            <a:spAutoFit/>
          </a:bodyPr>
          <a:lstStyle/>
          <a:p>
            <a:pPr algn="l"/>
            <a:endParaRPr lang="en-US" sz="3200" b="0" i="0" dirty="0">
              <a:solidFill>
                <a:schemeClr val="bg1"/>
              </a:solidFill>
              <a:effectLst/>
              <a:latin typeface="freight-text-pro"/>
            </a:endParaRPr>
          </a:p>
        </p:txBody>
      </p:sp>
      <p:pic>
        <p:nvPicPr>
          <p:cNvPr id="1028" name="Picture 4" descr="What are the differences between ON-Page SEO and OFF-Page SEO?">
            <a:extLst>
              <a:ext uri="{FF2B5EF4-FFF2-40B4-BE49-F238E27FC236}">
                <a16:creationId xmlns:a16="http://schemas.microsoft.com/office/drawing/2014/main" id="{5B5A8CDB-94C0-B4DA-BC7E-2E974FC531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5000" y="1047750"/>
            <a:ext cx="8382000" cy="4762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887020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People's hands">
            <a:extLst>
              <a:ext uri="{FF2B5EF4-FFF2-40B4-BE49-F238E27FC236}">
                <a16:creationId xmlns:a16="http://schemas.microsoft.com/office/drawing/2014/main" id="{7D87B918-371C-4B31-9C7A-1D9A08C8A3BB}"/>
              </a:ext>
            </a:extLst>
          </p:cNvPr>
          <p:cNvPicPr>
            <a:picLocks noGrp="1" noChangeAspect="1"/>
          </p:cNvPicPr>
          <p:nvPr>
            <p:ph sz="half" idx="4294967295"/>
          </p:nvPr>
        </p:nvPicPr>
        <p:blipFill rotWithShape="1">
          <a:blip r:embed="rId3">
            <a:extLst>
              <a:ext uri="{28A0092B-C50C-407E-A947-70E740481C1C}">
                <a14:useLocalDpi xmlns:a14="http://schemas.microsoft.com/office/drawing/2010/main" val="0"/>
              </a:ext>
            </a:extLst>
          </a:blip>
          <a:srcRect/>
          <a:stretch/>
        </p:blipFill>
        <p:spPr>
          <a:xfrm>
            <a:off x="0" y="0"/>
            <a:ext cx="12188825" cy="6856413"/>
          </a:xfrm>
        </p:spPr>
      </p:pic>
      <p:sp>
        <p:nvSpPr>
          <p:cNvPr id="8" name="object 3" descr="Blue rectangle">
            <a:extLst>
              <a:ext uri="{FF2B5EF4-FFF2-40B4-BE49-F238E27FC236}">
                <a16:creationId xmlns:a16="http://schemas.microsoft.com/office/drawing/2014/main" id="{A277388B-76FD-44C4-B506-F8A157E57C65}"/>
              </a:ext>
            </a:extLst>
          </p:cNvPr>
          <p:cNvSpPr/>
          <p:nvPr/>
        </p:nvSpPr>
        <p:spPr>
          <a:xfrm>
            <a:off x="0" y="0"/>
            <a:ext cx="12189600" cy="6858000"/>
          </a:xfrm>
          <a:custGeom>
            <a:avLst/>
            <a:gdLst/>
            <a:ahLst/>
            <a:cxnLst/>
            <a:rect l="l" t="t" r="r" b="b"/>
            <a:pathLst>
              <a:path w="12189460" h="6858000">
                <a:moveTo>
                  <a:pt x="0" y="6858000"/>
                </a:moveTo>
                <a:lnTo>
                  <a:pt x="12188952" y="6858000"/>
                </a:lnTo>
                <a:lnTo>
                  <a:pt x="12188952" y="0"/>
                </a:lnTo>
                <a:lnTo>
                  <a:pt x="0" y="0"/>
                </a:lnTo>
                <a:lnTo>
                  <a:pt x="0" y="6858000"/>
                </a:lnTo>
                <a:close/>
              </a:path>
            </a:pathLst>
          </a:custGeom>
          <a:solidFill>
            <a:schemeClr val="tx1">
              <a:alpha val="69999"/>
            </a:schemeClr>
          </a:solidFill>
        </p:spPr>
        <p:txBody>
          <a:bodyPr wrap="square" lIns="0" tIns="0" rIns="0" bIns="0" rtlCol="0"/>
          <a:lstStyle/>
          <a:p>
            <a:pPr algn="just">
              <a:buFont typeface="+mj-lt"/>
              <a:buAutoNum type="arabicPeriod"/>
            </a:pPr>
            <a:endParaRPr lang="en-IN" b="0" i="0" dirty="0">
              <a:solidFill>
                <a:schemeClr val="bg1"/>
              </a:solidFill>
              <a:effectLst/>
              <a:latin typeface="freight-text-pro"/>
            </a:endParaRPr>
          </a:p>
        </p:txBody>
      </p:sp>
      <p:sp>
        <p:nvSpPr>
          <p:cNvPr id="5" name="TextBox 4">
            <a:extLst>
              <a:ext uri="{FF2B5EF4-FFF2-40B4-BE49-F238E27FC236}">
                <a16:creationId xmlns:a16="http://schemas.microsoft.com/office/drawing/2014/main" id="{6DBEF9A4-9338-65D7-B4D0-968362613130}"/>
              </a:ext>
            </a:extLst>
          </p:cNvPr>
          <p:cNvSpPr txBox="1"/>
          <p:nvPr/>
        </p:nvSpPr>
        <p:spPr>
          <a:xfrm>
            <a:off x="499620" y="1012850"/>
            <a:ext cx="11481847" cy="584775"/>
          </a:xfrm>
          <a:prstGeom prst="rect">
            <a:avLst/>
          </a:prstGeom>
          <a:noFill/>
        </p:spPr>
        <p:txBody>
          <a:bodyPr wrap="square">
            <a:spAutoFit/>
          </a:bodyPr>
          <a:lstStyle/>
          <a:p>
            <a:pPr algn="l"/>
            <a:endParaRPr lang="en-US" sz="3200" b="0" i="0" dirty="0">
              <a:solidFill>
                <a:schemeClr val="bg1"/>
              </a:solidFill>
              <a:effectLst/>
              <a:latin typeface="freight-text-pro"/>
            </a:endParaRPr>
          </a:p>
        </p:txBody>
      </p:sp>
      <p:sp>
        <p:nvSpPr>
          <p:cNvPr id="3" name="TextBox 2">
            <a:extLst>
              <a:ext uri="{FF2B5EF4-FFF2-40B4-BE49-F238E27FC236}">
                <a16:creationId xmlns:a16="http://schemas.microsoft.com/office/drawing/2014/main" id="{435BFF24-D61A-9141-DD46-4E845F6B43B9}"/>
              </a:ext>
            </a:extLst>
          </p:cNvPr>
          <p:cNvSpPr txBox="1"/>
          <p:nvPr/>
        </p:nvSpPr>
        <p:spPr>
          <a:xfrm>
            <a:off x="642280" y="527809"/>
            <a:ext cx="10529185" cy="5570756"/>
          </a:xfrm>
          <a:prstGeom prst="rect">
            <a:avLst/>
          </a:prstGeom>
          <a:noFill/>
        </p:spPr>
        <p:txBody>
          <a:bodyPr wrap="square">
            <a:spAutoFit/>
          </a:bodyPr>
          <a:lstStyle/>
          <a:p>
            <a:pPr algn="l">
              <a:buFont typeface="+mj-lt"/>
              <a:buAutoNum type="arabicPeriod"/>
            </a:pPr>
            <a:r>
              <a:rPr lang="en-US" sz="3200" b="1" i="0" dirty="0">
                <a:solidFill>
                  <a:schemeClr val="tx2">
                    <a:lumMod val="20000"/>
                    <a:lumOff val="80000"/>
                  </a:schemeClr>
                </a:solidFill>
                <a:effectLst/>
                <a:latin typeface="Söhne"/>
              </a:rPr>
              <a:t>On-page SEO</a:t>
            </a:r>
            <a:r>
              <a:rPr lang="en-US" b="1" i="0" dirty="0">
                <a:solidFill>
                  <a:schemeClr val="tx2">
                    <a:lumMod val="20000"/>
                    <a:lumOff val="80000"/>
                  </a:schemeClr>
                </a:solidFill>
                <a:effectLst/>
                <a:latin typeface="Söhne"/>
              </a:rPr>
              <a:t>:</a:t>
            </a:r>
            <a:r>
              <a:rPr lang="en-US" b="0" i="0" dirty="0">
                <a:solidFill>
                  <a:schemeClr val="tx2">
                    <a:lumMod val="20000"/>
                    <a:lumOff val="80000"/>
                  </a:schemeClr>
                </a:solidFill>
                <a:effectLst/>
                <a:latin typeface="Söhne"/>
              </a:rPr>
              <a:t> On-page SEO refers to the practices and optimizations done directly on a website's pages to make them more search engine-friendly and user-friendly. The primary focus of on-page SEO is to ensure that the content and structure of the website are optimized to meet the search engine's criteria for relevancy and quality. Some key elements of on-page SEO include:</a:t>
            </a:r>
          </a:p>
          <a:p>
            <a:pPr marL="742950" lvl="1" indent="-285750" algn="l">
              <a:buFont typeface="+mj-lt"/>
              <a:buAutoNum type="arabicPeriod"/>
            </a:pPr>
            <a:r>
              <a:rPr lang="en-US" b="1" i="0" dirty="0">
                <a:solidFill>
                  <a:schemeClr val="tx2">
                    <a:lumMod val="20000"/>
                    <a:lumOff val="80000"/>
                  </a:schemeClr>
                </a:solidFill>
                <a:effectLst/>
                <a:latin typeface="Söhne"/>
              </a:rPr>
              <a:t>Keyword Optimization:</a:t>
            </a:r>
            <a:r>
              <a:rPr lang="en-US" b="0" i="0" dirty="0">
                <a:solidFill>
                  <a:schemeClr val="tx2">
                    <a:lumMod val="20000"/>
                    <a:lumOff val="80000"/>
                  </a:schemeClr>
                </a:solidFill>
                <a:effectLst/>
                <a:latin typeface="Söhne"/>
              </a:rPr>
              <a:t> Conducting keyword research and strategically incorporating relevant keywords into the website's content, title tags, meta descriptions, headings, and URLs.</a:t>
            </a:r>
          </a:p>
          <a:p>
            <a:pPr marL="742950" lvl="1" indent="-285750" algn="l">
              <a:buFont typeface="+mj-lt"/>
              <a:buAutoNum type="arabicPeriod"/>
            </a:pPr>
            <a:r>
              <a:rPr lang="en-US" b="1" i="0" dirty="0">
                <a:solidFill>
                  <a:schemeClr val="tx2">
                    <a:lumMod val="20000"/>
                    <a:lumOff val="80000"/>
                  </a:schemeClr>
                </a:solidFill>
                <a:effectLst/>
                <a:latin typeface="Söhne"/>
              </a:rPr>
              <a:t>Content Quality:</a:t>
            </a:r>
            <a:r>
              <a:rPr lang="en-US" b="0" i="0" dirty="0">
                <a:solidFill>
                  <a:schemeClr val="tx2">
                    <a:lumMod val="20000"/>
                    <a:lumOff val="80000"/>
                  </a:schemeClr>
                </a:solidFill>
                <a:effectLst/>
                <a:latin typeface="Söhne"/>
              </a:rPr>
              <a:t> Creating high-quality, relevant, and valuable content that satisfies the user's search intent and addresses their needs.</a:t>
            </a:r>
          </a:p>
          <a:p>
            <a:pPr marL="742950" lvl="1" indent="-285750" algn="l">
              <a:buFont typeface="+mj-lt"/>
              <a:buAutoNum type="arabicPeriod"/>
            </a:pPr>
            <a:r>
              <a:rPr lang="en-US" b="1" i="0" dirty="0">
                <a:solidFill>
                  <a:schemeClr val="tx2">
                    <a:lumMod val="20000"/>
                    <a:lumOff val="80000"/>
                  </a:schemeClr>
                </a:solidFill>
                <a:effectLst/>
                <a:latin typeface="Söhne"/>
              </a:rPr>
              <a:t>Meta Tags:</a:t>
            </a:r>
            <a:r>
              <a:rPr lang="en-US" b="0" i="0" dirty="0">
                <a:solidFill>
                  <a:schemeClr val="tx2">
                    <a:lumMod val="20000"/>
                    <a:lumOff val="80000"/>
                  </a:schemeClr>
                </a:solidFill>
                <a:effectLst/>
                <a:latin typeface="Söhne"/>
              </a:rPr>
              <a:t> Writing compelling and descriptive title tags and meta descriptions for each page, as these appear in search engine results.</a:t>
            </a:r>
          </a:p>
          <a:p>
            <a:pPr marL="742950" lvl="1" indent="-285750" algn="l">
              <a:buFont typeface="+mj-lt"/>
              <a:buAutoNum type="arabicPeriod"/>
            </a:pPr>
            <a:r>
              <a:rPr lang="en-US" b="1" i="0" dirty="0">
                <a:solidFill>
                  <a:schemeClr val="tx2">
                    <a:lumMod val="20000"/>
                    <a:lumOff val="80000"/>
                  </a:schemeClr>
                </a:solidFill>
                <a:effectLst/>
                <a:latin typeface="Söhne"/>
              </a:rPr>
              <a:t>URL Structure:</a:t>
            </a:r>
            <a:r>
              <a:rPr lang="en-US" b="0" i="0" dirty="0">
                <a:solidFill>
                  <a:schemeClr val="tx2">
                    <a:lumMod val="20000"/>
                    <a:lumOff val="80000"/>
                  </a:schemeClr>
                </a:solidFill>
                <a:effectLst/>
                <a:latin typeface="Söhne"/>
              </a:rPr>
              <a:t> Creating user-friendly and descriptive URLs that include relevant keywords.</a:t>
            </a:r>
          </a:p>
          <a:p>
            <a:pPr marL="742950" lvl="1" indent="-285750" algn="l">
              <a:buFont typeface="+mj-lt"/>
              <a:buAutoNum type="arabicPeriod"/>
            </a:pPr>
            <a:r>
              <a:rPr lang="en-US" b="1" i="0" dirty="0">
                <a:solidFill>
                  <a:schemeClr val="tx2">
                    <a:lumMod val="20000"/>
                    <a:lumOff val="80000"/>
                  </a:schemeClr>
                </a:solidFill>
                <a:effectLst/>
                <a:latin typeface="Söhne"/>
              </a:rPr>
              <a:t>Header Tags:</a:t>
            </a:r>
            <a:r>
              <a:rPr lang="en-US" b="0" i="0" dirty="0">
                <a:solidFill>
                  <a:schemeClr val="tx2">
                    <a:lumMod val="20000"/>
                    <a:lumOff val="80000"/>
                  </a:schemeClr>
                </a:solidFill>
                <a:effectLst/>
                <a:latin typeface="Söhne"/>
              </a:rPr>
              <a:t> Using proper header tags (H1, H2, H3, etc.) to structure content and indicate its hierarchy.</a:t>
            </a:r>
          </a:p>
          <a:p>
            <a:pPr marL="742950" lvl="1" indent="-285750" algn="l">
              <a:buFont typeface="+mj-lt"/>
              <a:buAutoNum type="arabicPeriod"/>
            </a:pPr>
            <a:r>
              <a:rPr lang="en-US" b="1" i="0" dirty="0">
                <a:solidFill>
                  <a:schemeClr val="tx2">
                    <a:lumMod val="20000"/>
                    <a:lumOff val="80000"/>
                  </a:schemeClr>
                </a:solidFill>
                <a:effectLst/>
                <a:latin typeface="Söhne"/>
              </a:rPr>
              <a:t>Internal Linking:</a:t>
            </a:r>
            <a:r>
              <a:rPr lang="en-US" b="0" i="0" dirty="0">
                <a:solidFill>
                  <a:schemeClr val="tx2">
                    <a:lumMod val="20000"/>
                    <a:lumOff val="80000"/>
                  </a:schemeClr>
                </a:solidFill>
                <a:effectLst/>
                <a:latin typeface="Söhne"/>
              </a:rPr>
              <a:t> Linking related pages within the website to improve navigation and help search engines understand the website's structure.</a:t>
            </a:r>
          </a:p>
          <a:p>
            <a:pPr marL="742950" lvl="1" indent="-285750" algn="l">
              <a:buFont typeface="+mj-lt"/>
              <a:buAutoNum type="arabicPeriod"/>
            </a:pPr>
            <a:r>
              <a:rPr lang="en-US" b="1" i="0" dirty="0">
                <a:solidFill>
                  <a:schemeClr val="tx2">
                    <a:lumMod val="20000"/>
                    <a:lumOff val="80000"/>
                  </a:schemeClr>
                </a:solidFill>
                <a:effectLst/>
                <a:latin typeface="Söhne"/>
              </a:rPr>
              <a:t>Image Optimization:</a:t>
            </a:r>
            <a:r>
              <a:rPr lang="en-US" b="0" i="0" dirty="0">
                <a:solidFill>
                  <a:schemeClr val="tx2">
                    <a:lumMod val="20000"/>
                    <a:lumOff val="80000"/>
                  </a:schemeClr>
                </a:solidFill>
                <a:effectLst/>
                <a:latin typeface="Söhne"/>
              </a:rPr>
              <a:t> Optimizing image files with descriptive alt tags to make them more accessible to search engines.</a:t>
            </a:r>
          </a:p>
          <a:p>
            <a:pPr marL="742950" lvl="1" indent="-285750" algn="l">
              <a:buFont typeface="+mj-lt"/>
              <a:buAutoNum type="arabicPeriod"/>
            </a:pPr>
            <a:r>
              <a:rPr lang="en-US" b="1" i="0" dirty="0">
                <a:solidFill>
                  <a:schemeClr val="tx2">
                    <a:lumMod val="20000"/>
                    <a:lumOff val="80000"/>
                  </a:schemeClr>
                </a:solidFill>
                <a:effectLst/>
                <a:latin typeface="Söhne"/>
              </a:rPr>
              <a:t>Mobile-Friendliness:</a:t>
            </a:r>
            <a:r>
              <a:rPr lang="en-US" b="0" i="0" dirty="0">
                <a:solidFill>
                  <a:schemeClr val="tx2">
                    <a:lumMod val="20000"/>
                    <a:lumOff val="80000"/>
                  </a:schemeClr>
                </a:solidFill>
                <a:effectLst/>
                <a:latin typeface="Söhne"/>
              </a:rPr>
              <a:t> Ensuring the website is responsive and provides a good user experience on mobile devices.</a:t>
            </a:r>
          </a:p>
          <a:p>
            <a:pPr marL="742950" lvl="1" indent="-285750" algn="l">
              <a:buFont typeface="+mj-lt"/>
              <a:buAutoNum type="arabicPeriod"/>
            </a:pPr>
            <a:r>
              <a:rPr lang="en-US" b="1" i="0" dirty="0">
                <a:solidFill>
                  <a:schemeClr val="tx2">
                    <a:lumMod val="20000"/>
                    <a:lumOff val="80000"/>
                  </a:schemeClr>
                </a:solidFill>
                <a:effectLst/>
                <a:latin typeface="Söhne"/>
              </a:rPr>
              <a:t>Page Speed:</a:t>
            </a:r>
            <a:r>
              <a:rPr lang="en-US" b="0" i="0" dirty="0">
                <a:solidFill>
                  <a:schemeClr val="tx2">
                    <a:lumMod val="20000"/>
                    <a:lumOff val="80000"/>
                  </a:schemeClr>
                </a:solidFill>
                <a:effectLst/>
                <a:latin typeface="Söhne"/>
              </a:rPr>
              <a:t> Improving page loading speed to enhance user experience and search engine ranking.</a:t>
            </a:r>
          </a:p>
        </p:txBody>
      </p:sp>
    </p:spTree>
    <p:extLst>
      <p:ext uri="{BB962C8B-B14F-4D97-AF65-F5344CB8AC3E}">
        <p14:creationId xmlns:p14="http://schemas.microsoft.com/office/powerpoint/2010/main" val="162048752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People's hands">
            <a:extLst>
              <a:ext uri="{FF2B5EF4-FFF2-40B4-BE49-F238E27FC236}">
                <a16:creationId xmlns:a16="http://schemas.microsoft.com/office/drawing/2014/main" id="{7D87B918-371C-4B31-9C7A-1D9A08C8A3BB}"/>
              </a:ext>
            </a:extLst>
          </p:cNvPr>
          <p:cNvPicPr>
            <a:picLocks noGrp="1" noChangeAspect="1"/>
          </p:cNvPicPr>
          <p:nvPr>
            <p:ph sz="half" idx="4294967295"/>
          </p:nvPr>
        </p:nvPicPr>
        <p:blipFill rotWithShape="1">
          <a:blip r:embed="rId3">
            <a:extLst>
              <a:ext uri="{28A0092B-C50C-407E-A947-70E740481C1C}">
                <a14:useLocalDpi xmlns:a14="http://schemas.microsoft.com/office/drawing/2010/main" val="0"/>
              </a:ext>
            </a:extLst>
          </a:blip>
          <a:srcRect/>
          <a:stretch/>
        </p:blipFill>
        <p:spPr>
          <a:xfrm>
            <a:off x="0" y="0"/>
            <a:ext cx="12188825" cy="6856413"/>
          </a:xfrm>
        </p:spPr>
      </p:pic>
      <p:sp>
        <p:nvSpPr>
          <p:cNvPr id="8" name="object 3" descr="Blue rectangle">
            <a:extLst>
              <a:ext uri="{FF2B5EF4-FFF2-40B4-BE49-F238E27FC236}">
                <a16:creationId xmlns:a16="http://schemas.microsoft.com/office/drawing/2014/main" id="{A277388B-76FD-44C4-B506-F8A157E57C65}"/>
              </a:ext>
            </a:extLst>
          </p:cNvPr>
          <p:cNvSpPr/>
          <p:nvPr/>
        </p:nvSpPr>
        <p:spPr>
          <a:xfrm>
            <a:off x="0" y="0"/>
            <a:ext cx="12189600" cy="6858000"/>
          </a:xfrm>
          <a:custGeom>
            <a:avLst/>
            <a:gdLst/>
            <a:ahLst/>
            <a:cxnLst/>
            <a:rect l="l" t="t" r="r" b="b"/>
            <a:pathLst>
              <a:path w="12189460" h="6858000">
                <a:moveTo>
                  <a:pt x="0" y="6858000"/>
                </a:moveTo>
                <a:lnTo>
                  <a:pt x="12188952" y="6858000"/>
                </a:lnTo>
                <a:lnTo>
                  <a:pt x="12188952" y="0"/>
                </a:lnTo>
                <a:lnTo>
                  <a:pt x="0" y="0"/>
                </a:lnTo>
                <a:lnTo>
                  <a:pt x="0" y="6858000"/>
                </a:lnTo>
                <a:close/>
              </a:path>
            </a:pathLst>
          </a:custGeom>
          <a:solidFill>
            <a:schemeClr val="tx1">
              <a:alpha val="69999"/>
            </a:schemeClr>
          </a:solidFill>
        </p:spPr>
        <p:txBody>
          <a:bodyPr wrap="square" lIns="0" tIns="0" rIns="0" bIns="0" rtlCol="0"/>
          <a:lstStyle/>
          <a:p>
            <a:pPr algn="just">
              <a:buFont typeface="+mj-lt"/>
              <a:buAutoNum type="arabicPeriod"/>
            </a:pPr>
            <a:endParaRPr lang="en-IN" b="0" i="0" dirty="0">
              <a:solidFill>
                <a:schemeClr val="bg1"/>
              </a:solidFill>
              <a:effectLst/>
              <a:latin typeface="freight-text-pro"/>
            </a:endParaRPr>
          </a:p>
        </p:txBody>
      </p:sp>
      <p:sp>
        <p:nvSpPr>
          <p:cNvPr id="5" name="TextBox 4">
            <a:extLst>
              <a:ext uri="{FF2B5EF4-FFF2-40B4-BE49-F238E27FC236}">
                <a16:creationId xmlns:a16="http://schemas.microsoft.com/office/drawing/2014/main" id="{6DBEF9A4-9338-65D7-B4D0-968362613130}"/>
              </a:ext>
            </a:extLst>
          </p:cNvPr>
          <p:cNvSpPr txBox="1"/>
          <p:nvPr/>
        </p:nvSpPr>
        <p:spPr>
          <a:xfrm>
            <a:off x="499620" y="1012850"/>
            <a:ext cx="11481847" cy="584775"/>
          </a:xfrm>
          <a:prstGeom prst="rect">
            <a:avLst/>
          </a:prstGeom>
          <a:noFill/>
        </p:spPr>
        <p:txBody>
          <a:bodyPr wrap="square">
            <a:spAutoFit/>
          </a:bodyPr>
          <a:lstStyle/>
          <a:p>
            <a:pPr algn="l"/>
            <a:endParaRPr lang="en-US" sz="3200" b="0" i="0" dirty="0">
              <a:solidFill>
                <a:schemeClr val="bg1"/>
              </a:solidFill>
              <a:effectLst/>
              <a:latin typeface="freight-text-pro"/>
            </a:endParaRPr>
          </a:p>
        </p:txBody>
      </p:sp>
      <p:sp>
        <p:nvSpPr>
          <p:cNvPr id="4" name="TextBox 3">
            <a:extLst>
              <a:ext uri="{FF2B5EF4-FFF2-40B4-BE49-F238E27FC236}">
                <a16:creationId xmlns:a16="http://schemas.microsoft.com/office/drawing/2014/main" id="{73B28EB9-0FBC-A566-3B32-CF4306880E38}"/>
              </a:ext>
            </a:extLst>
          </p:cNvPr>
          <p:cNvSpPr txBox="1"/>
          <p:nvPr/>
        </p:nvSpPr>
        <p:spPr>
          <a:xfrm>
            <a:off x="991904" y="550495"/>
            <a:ext cx="8645155" cy="5755422"/>
          </a:xfrm>
          <a:prstGeom prst="rect">
            <a:avLst/>
          </a:prstGeom>
          <a:noFill/>
        </p:spPr>
        <p:txBody>
          <a:bodyPr wrap="square">
            <a:spAutoFit/>
          </a:bodyPr>
          <a:lstStyle/>
          <a:p>
            <a:pPr algn="l">
              <a:buFont typeface="+mj-lt"/>
              <a:buAutoNum type="arabicPeriod"/>
            </a:pPr>
            <a:r>
              <a:rPr lang="en-US" sz="3200" b="1" i="0" dirty="0">
                <a:solidFill>
                  <a:schemeClr val="tx2">
                    <a:lumMod val="20000"/>
                    <a:lumOff val="80000"/>
                  </a:schemeClr>
                </a:solidFill>
                <a:effectLst/>
                <a:latin typeface="Söhne"/>
              </a:rPr>
              <a:t>Off-page SEO</a:t>
            </a:r>
            <a:r>
              <a:rPr lang="en-US" sz="1600" b="1" i="0" dirty="0">
                <a:solidFill>
                  <a:schemeClr val="tx2">
                    <a:lumMod val="20000"/>
                    <a:lumOff val="80000"/>
                  </a:schemeClr>
                </a:solidFill>
                <a:effectLst/>
                <a:latin typeface="Söhne"/>
              </a:rPr>
              <a:t>:</a:t>
            </a:r>
            <a:r>
              <a:rPr lang="en-US" sz="1600" b="0" i="0" dirty="0">
                <a:solidFill>
                  <a:schemeClr val="tx2">
                    <a:lumMod val="20000"/>
                    <a:lumOff val="80000"/>
                  </a:schemeClr>
                </a:solidFill>
                <a:effectLst/>
                <a:latin typeface="Söhne"/>
              </a:rPr>
              <a:t> Off-page SEO refers to the actions taken outside the website to improve its visibility and authority in search engine rankings. These actions are typically focused on building the website's reputation and credibility in the online community. The most important aspect of off-page SEO is link building, which involves acquiring backlinks (links from other websites) that point to the target website. Some key elements of off-page SEO include:</a:t>
            </a:r>
          </a:p>
          <a:p>
            <a:pPr marL="742950" lvl="1" indent="-285750" algn="l">
              <a:buFont typeface="+mj-lt"/>
              <a:buAutoNum type="arabicPeriod"/>
            </a:pPr>
            <a:r>
              <a:rPr lang="en-US" sz="1600" b="1" i="0" dirty="0">
                <a:solidFill>
                  <a:schemeClr val="tx2">
                    <a:lumMod val="20000"/>
                    <a:lumOff val="80000"/>
                  </a:schemeClr>
                </a:solidFill>
                <a:effectLst/>
                <a:latin typeface="Söhne"/>
              </a:rPr>
              <a:t>Link Building:</a:t>
            </a:r>
            <a:r>
              <a:rPr lang="en-US" sz="1600" b="0" i="0" dirty="0">
                <a:solidFill>
                  <a:schemeClr val="tx2">
                    <a:lumMod val="20000"/>
                    <a:lumOff val="80000"/>
                  </a:schemeClr>
                </a:solidFill>
                <a:effectLst/>
                <a:latin typeface="Söhne"/>
              </a:rPr>
              <a:t> Earning high-quality backlinks from reputable and relevant websites. Search engines consider backlinks as "votes of confidence" for a website's authority and trustworthiness.</a:t>
            </a:r>
          </a:p>
          <a:p>
            <a:pPr marL="742950" lvl="1" indent="-285750" algn="l">
              <a:buFont typeface="+mj-lt"/>
              <a:buAutoNum type="arabicPeriod"/>
            </a:pPr>
            <a:r>
              <a:rPr lang="en-US" sz="1600" b="1" i="0" dirty="0">
                <a:solidFill>
                  <a:schemeClr val="tx2">
                    <a:lumMod val="20000"/>
                    <a:lumOff val="80000"/>
                  </a:schemeClr>
                </a:solidFill>
                <a:effectLst/>
                <a:latin typeface="Söhne"/>
              </a:rPr>
              <a:t>Social Media Marketing:</a:t>
            </a:r>
            <a:r>
              <a:rPr lang="en-US" sz="1600" b="0" i="0" dirty="0">
                <a:solidFill>
                  <a:schemeClr val="tx2">
                    <a:lumMod val="20000"/>
                    <a:lumOff val="80000"/>
                  </a:schemeClr>
                </a:solidFill>
                <a:effectLst/>
                <a:latin typeface="Söhne"/>
              </a:rPr>
              <a:t> Leveraging social media platforms to share content, engage with the audience, and promote the website's brand.</a:t>
            </a:r>
          </a:p>
          <a:p>
            <a:pPr marL="742950" lvl="1" indent="-285750" algn="l">
              <a:buFont typeface="+mj-lt"/>
              <a:buAutoNum type="arabicPeriod"/>
            </a:pPr>
            <a:r>
              <a:rPr lang="en-US" sz="1600" b="1" i="0" dirty="0">
                <a:solidFill>
                  <a:schemeClr val="tx2">
                    <a:lumMod val="20000"/>
                    <a:lumOff val="80000"/>
                  </a:schemeClr>
                </a:solidFill>
                <a:effectLst/>
                <a:latin typeface="Söhne"/>
              </a:rPr>
              <a:t>Influencer Marketing:</a:t>
            </a:r>
            <a:r>
              <a:rPr lang="en-US" sz="1600" b="0" i="0" dirty="0">
                <a:solidFill>
                  <a:schemeClr val="tx2">
                    <a:lumMod val="20000"/>
                    <a:lumOff val="80000"/>
                  </a:schemeClr>
                </a:solidFill>
                <a:effectLst/>
                <a:latin typeface="Söhne"/>
              </a:rPr>
              <a:t> Collaborating with influencers or industry experts to increase brand exposure and gain more backlinks.</a:t>
            </a:r>
          </a:p>
          <a:p>
            <a:pPr marL="742950" lvl="1" indent="-285750" algn="l">
              <a:buFont typeface="+mj-lt"/>
              <a:buAutoNum type="arabicPeriod"/>
            </a:pPr>
            <a:r>
              <a:rPr lang="en-US" sz="1600" b="1" i="0" dirty="0">
                <a:solidFill>
                  <a:schemeClr val="tx2">
                    <a:lumMod val="20000"/>
                    <a:lumOff val="80000"/>
                  </a:schemeClr>
                </a:solidFill>
                <a:effectLst/>
                <a:latin typeface="Söhne"/>
              </a:rPr>
              <a:t>Guest Blogging:</a:t>
            </a:r>
            <a:r>
              <a:rPr lang="en-US" sz="1600" b="0" i="0" dirty="0">
                <a:solidFill>
                  <a:schemeClr val="tx2">
                    <a:lumMod val="20000"/>
                    <a:lumOff val="80000"/>
                  </a:schemeClr>
                </a:solidFill>
                <a:effectLst/>
                <a:latin typeface="Söhne"/>
              </a:rPr>
              <a:t> Writing and publishing content on other authoritative websites in exchange for a backlink.</a:t>
            </a:r>
          </a:p>
          <a:p>
            <a:pPr marL="742950" lvl="1" indent="-285750" algn="l">
              <a:buFont typeface="+mj-lt"/>
              <a:buAutoNum type="arabicPeriod"/>
            </a:pPr>
            <a:r>
              <a:rPr lang="en-US" sz="1600" b="1" i="0" dirty="0">
                <a:solidFill>
                  <a:schemeClr val="tx2">
                    <a:lumMod val="20000"/>
                    <a:lumOff val="80000"/>
                  </a:schemeClr>
                </a:solidFill>
                <a:effectLst/>
                <a:latin typeface="Söhne"/>
              </a:rPr>
              <a:t>Online Brand Mentions:</a:t>
            </a:r>
            <a:r>
              <a:rPr lang="en-US" sz="1600" b="0" i="0" dirty="0">
                <a:solidFill>
                  <a:schemeClr val="tx2">
                    <a:lumMod val="20000"/>
                    <a:lumOff val="80000"/>
                  </a:schemeClr>
                </a:solidFill>
                <a:effectLst/>
                <a:latin typeface="Söhne"/>
              </a:rPr>
              <a:t> Monitoring and managing brand mentions across the web to ensure a positive online reputation.</a:t>
            </a:r>
          </a:p>
          <a:p>
            <a:pPr marL="742950" lvl="1" indent="-285750" algn="l">
              <a:buFont typeface="+mj-lt"/>
              <a:buAutoNum type="arabicPeriod"/>
            </a:pPr>
            <a:r>
              <a:rPr lang="en-US" sz="1600" b="1" i="0" dirty="0">
                <a:solidFill>
                  <a:schemeClr val="tx2">
                    <a:lumMod val="20000"/>
                    <a:lumOff val="80000"/>
                  </a:schemeClr>
                </a:solidFill>
                <a:effectLst/>
                <a:latin typeface="Söhne"/>
              </a:rPr>
              <a:t>Social Bookmarking:</a:t>
            </a:r>
            <a:r>
              <a:rPr lang="en-US" sz="1600" b="0" i="0" dirty="0">
                <a:solidFill>
                  <a:schemeClr val="tx2">
                    <a:lumMod val="20000"/>
                    <a:lumOff val="80000"/>
                  </a:schemeClr>
                </a:solidFill>
                <a:effectLst/>
                <a:latin typeface="Söhne"/>
              </a:rPr>
              <a:t> Submitting and sharing website pages or blog posts on social bookmarking platforms to increase visibility.</a:t>
            </a:r>
          </a:p>
          <a:p>
            <a:pPr marL="742950" lvl="1" indent="-285750" algn="l">
              <a:buFont typeface="+mj-lt"/>
              <a:buAutoNum type="arabicPeriod"/>
            </a:pPr>
            <a:r>
              <a:rPr lang="en-US" sz="1600" b="1" i="0" dirty="0">
                <a:solidFill>
                  <a:schemeClr val="tx2">
                    <a:lumMod val="20000"/>
                    <a:lumOff val="80000"/>
                  </a:schemeClr>
                </a:solidFill>
                <a:effectLst/>
                <a:latin typeface="Söhne"/>
              </a:rPr>
              <a:t>Online Reviews and Citations:</a:t>
            </a:r>
            <a:r>
              <a:rPr lang="en-US" sz="1600" b="0" i="0" dirty="0">
                <a:solidFill>
                  <a:schemeClr val="tx2">
                    <a:lumMod val="20000"/>
                    <a:lumOff val="80000"/>
                  </a:schemeClr>
                </a:solidFill>
                <a:effectLst/>
                <a:latin typeface="Söhne"/>
              </a:rPr>
              <a:t> Encouraging positive reviews and getting listed on reputable business directories.</a:t>
            </a:r>
          </a:p>
          <a:p>
            <a:pPr marL="742950" lvl="1" indent="-285750" algn="l">
              <a:buFont typeface="+mj-lt"/>
              <a:buAutoNum type="arabicPeriod"/>
            </a:pPr>
            <a:r>
              <a:rPr lang="en-US" sz="1600" b="1" i="0" dirty="0">
                <a:solidFill>
                  <a:schemeClr val="tx2">
                    <a:lumMod val="20000"/>
                    <a:lumOff val="80000"/>
                  </a:schemeClr>
                </a:solidFill>
                <a:effectLst/>
                <a:latin typeface="Söhne"/>
              </a:rPr>
              <a:t>Forum Participation:</a:t>
            </a:r>
            <a:r>
              <a:rPr lang="en-US" sz="1600" b="0" i="0" dirty="0">
                <a:solidFill>
                  <a:schemeClr val="tx2">
                    <a:lumMod val="20000"/>
                    <a:lumOff val="80000"/>
                  </a:schemeClr>
                </a:solidFill>
                <a:effectLst/>
                <a:latin typeface="Söhne"/>
              </a:rPr>
              <a:t> Engaging in relevant forums and communities to build authority and generate traffic.</a:t>
            </a:r>
          </a:p>
        </p:txBody>
      </p:sp>
    </p:spTree>
    <p:extLst>
      <p:ext uri="{BB962C8B-B14F-4D97-AF65-F5344CB8AC3E}">
        <p14:creationId xmlns:p14="http://schemas.microsoft.com/office/powerpoint/2010/main" val="204379788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People's hands">
            <a:extLst>
              <a:ext uri="{FF2B5EF4-FFF2-40B4-BE49-F238E27FC236}">
                <a16:creationId xmlns:a16="http://schemas.microsoft.com/office/drawing/2014/main" id="{7D87B918-371C-4B31-9C7A-1D9A08C8A3BB}"/>
              </a:ext>
            </a:extLst>
          </p:cNvPr>
          <p:cNvPicPr>
            <a:picLocks noGrp="1" noChangeAspect="1"/>
          </p:cNvPicPr>
          <p:nvPr>
            <p:ph sz="half" idx="4294967295"/>
          </p:nvPr>
        </p:nvPicPr>
        <p:blipFill rotWithShape="1">
          <a:blip r:embed="rId3">
            <a:extLst>
              <a:ext uri="{28A0092B-C50C-407E-A947-70E740481C1C}">
                <a14:useLocalDpi xmlns:a14="http://schemas.microsoft.com/office/drawing/2010/main" val="0"/>
              </a:ext>
            </a:extLst>
          </a:blip>
          <a:srcRect/>
          <a:stretch/>
        </p:blipFill>
        <p:spPr>
          <a:xfrm>
            <a:off x="0" y="0"/>
            <a:ext cx="12188825" cy="6856413"/>
          </a:xfrm>
        </p:spPr>
      </p:pic>
      <p:sp>
        <p:nvSpPr>
          <p:cNvPr id="8" name="object 3" descr="Blue rectangle">
            <a:extLst>
              <a:ext uri="{FF2B5EF4-FFF2-40B4-BE49-F238E27FC236}">
                <a16:creationId xmlns:a16="http://schemas.microsoft.com/office/drawing/2014/main" id="{A277388B-76FD-44C4-B506-F8A157E57C65}"/>
              </a:ext>
            </a:extLst>
          </p:cNvPr>
          <p:cNvSpPr/>
          <p:nvPr/>
        </p:nvSpPr>
        <p:spPr>
          <a:xfrm>
            <a:off x="0" y="0"/>
            <a:ext cx="12189600" cy="6858000"/>
          </a:xfrm>
          <a:custGeom>
            <a:avLst/>
            <a:gdLst/>
            <a:ahLst/>
            <a:cxnLst/>
            <a:rect l="l" t="t" r="r" b="b"/>
            <a:pathLst>
              <a:path w="12189460" h="6858000">
                <a:moveTo>
                  <a:pt x="0" y="6858000"/>
                </a:moveTo>
                <a:lnTo>
                  <a:pt x="12188952" y="6858000"/>
                </a:lnTo>
                <a:lnTo>
                  <a:pt x="12188952" y="0"/>
                </a:lnTo>
                <a:lnTo>
                  <a:pt x="0" y="0"/>
                </a:lnTo>
                <a:lnTo>
                  <a:pt x="0" y="6858000"/>
                </a:lnTo>
                <a:close/>
              </a:path>
            </a:pathLst>
          </a:custGeom>
          <a:solidFill>
            <a:schemeClr val="tx1">
              <a:alpha val="69999"/>
            </a:schemeClr>
          </a:solidFill>
        </p:spPr>
        <p:txBody>
          <a:bodyPr wrap="square" lIns="0" tIns="0" rIns="0" bIns="0" rtlCol="0"/>
          <a:lstStyle/>
          <a:p>
            <a:pPr algn="just">
              <a:buFont typeface="+mj-lt"/>
              <a:buAutoNum type="arabicPeriod"/>
            </a:pPr>
            <a:endParaRPr lang="en-IN" b="0" i="0" dirty="0">
              <a:solidFill>
                <a:schemeClr val="bg1"/>
              </a:solidFill>
              <a:effectLst/>
              <a:latin typeface="freight-text-pro"/>
            </a:endParaRPr>
          </a:p>
        </p:txBody>
      </p:sp>
      <p:sp>
        <p:nvSpPr>
          <p:cNvPr id="5" name="TextBox 4">
            <a:extLst>
              <a:ext uri="{FF2B5EF4-FFF2-40B4-BE49-F238E27FC236}">
                <a16:creationId xmlns:a16="http://schemas.microsoft.com/office/drawing/2014/main" id="{6DBEF9A4-9338-65D7-B4D0-968362613130}"/>
              </a:ext>
            </a:extLst>
          </p:cNvPr>
          <p:cNvSpPr txBox="1"/>
          <p:nvPr/>
        </p:nvSpPr>
        <p:spPr>
          <a:xfrm>
            <a:off x="499620" y="1012850"/>
            <a:ext cx="11481847" cy="584775"/>
          </a:xfrm>
          <a:prstGeom prst="rect">
            <a:avLst/>
          </a:prstGeom>
          <a:noFill/>
        </p:spPr>
        <p:txBody>
          <a:bodyPr wrap="square">
            <a:spAutoFit/>
          </a:bodyPr>
          <a:lstStyle/>
          <a:p>
            <a:pPr algn="l"/>
            <a:endParaRPr lang="en-US" sz="3200" b="0" i="0" dirty="0">
              <a:solidFill>
                <a:schemeClr val="bg1"/>
              </a:solidFill>
              <a:effectLst/>
              <a:latin typeface="freight-text-pro"/>
            </a:endParaRPr>
          </a:p>
        </p:txBody>
      </p:sp>
      <p:pic>
        <p:nvPicPr>
          <p:cNvPr id="1026" name="Picture 2" descr="Search Engine Marketing Archives - Blog Digital Marketing">
            <a:extLst>
              <a:ext uri="{FF2B5EF4-FFF2-40B4-BE49-F238E27FC236}">
                <a16:creationId xmlns:a16="http://schemas.microsoft.com/office/drawing/2014/main" id="{0400374B-9A90-61E9-B1E8-D7B447A101E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6350" y="328612"/>
            <a:ext cx="9639300" cy="6200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505672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People's hands">
            <a:extLst>
              <a:ext uri="{FF2B5EF4-FFF2-40B4-BE49-F238E27FC236}">
                <a16:creationId xmlns:a16="http://schemas.microsoft.com/office/drawing/2014/main" id="{7D87B918-371C-4B31-9C7A-1D9A08C8A3BB}"/>
              </a:ext>
            </a:extLst>
          </p:cNvPr>
          <p:cNvPicPr>
            <a:picLocks noGrp="1" noChangeAspect="1"/>
          </p:cNvPicPr>
          <p:nvPr>
            <p:ph sz="half" idx="4294967295"/>
          </p:nvPr>
        </p:nvPicPr>
        <p:blipFill rotWithShape="1">
          <a:blip r:embed="rId3">
            <a:extLst>
              <a:ext uri="{28A0092B-C50C-407E-A947-70E740481C1C}">
                <a14:useLocalDpi xmlns:a14="http://schemas.microsoft.com/office/drawing/2010/main" val="0"/>
              </a:ext>
            </a:extLst>
          </a:blip>
          <a:srcRect/>
          <a:stretch/>
        </p:blipFill>
        <p:spPr>
          <a:xfrm>
            <a:off x="0" y="0"/>
            <a:ext cx="12188825" cy="6856413"/>
          </a:xfrm>
        </p:spPr>
      </p:pic>
      <p:sp>
        <p:nvSpPr>
          <p:cNvPr id="8" name="object 3" descr="Blue rectangle">
            <a:extLst>
              <a:ext uri="{FF2B5EF4-FFF2-40B4-BE49-F238E27FC236}">
                <a16:creationId xmlns:a16="http://schemas.microsoft.com/office/drawing/2014/main" id="{A277388B-76FD-44C4-B506-F8A157E57C65}"/>
              </a:ext>
            </a:extLst>
          </p:cNvPr>
          <p:cNvSpPr/>
          <p:nvPr/>
        </p:nvSpPr>
        <p:spPr>
          <a:xfrm>
            <a:off x="0" y="0"/>
            <a:ext cx="12189600" cy="6858000"/>
          </a:xfrm>
          <a:custGeom>
            <a:avLst/>
            <a:gdLst/>
            <a:ahLst/>
            <a:cxnLst/>
            <a:rect l="l" t="t" r="r" b="b"/>
            <a:pathLst>
              <a:path w="12189460" h="6858000">
                <a:moveTo>
                  <a:pt x="0" y="6858000"/>
                </a:moveTo>
                <a:lnTo>
                  <a:pt x="12188952" y="6858000"/>
                </a:lnTo>
                <a:lnTo>
                  <a:pt x="12188952" y="0"/>
                </a:lnTo>
                <a:lnTo>
                  <a:pt x="0" y="0"/>
                </a:lnTo>
                <a:lnTo>
                  <a:pt x="0" y="6858000"/>
                </a:lnTo>
                <a:close/>
              </a:path>
            </a:pathLst>
          </a:custGeom>
          <a:solidFill>
            <a:schemeClr val="tx1">
              <a:alpha val="69999"/>
            </a:schemeClr>
          </a:solidFill>
        </p:spPr>
        <p:txBody>
          <a:bodyPr wrap="square" lIns="0" tIns="0" rIns="0" bIns="0" rtlCol="0"/>
          <a:lstStyle/>
          <a:p>
            <a:pPr algn="just">
              <a:buFont typeface="+mj-lt"/>
              <a:buAutoNum type="arabicPeriod"/>
            </a:pPr>
            <a:endParaRPr lang="en-IN" b="0" i="0" dirty="0">
              <a:solidFill>
                <a:schemeClr val="bg1"/>
              </a:solidFill>
              <a:effectLst/>
              <a:latin typeface="freight-text-pro"/>
            </a:endParaRPr>
          </a:p>
        </p:txBody>
      </p:sp>
      <p:sp>
        <p:nvSpPr>
          <p:cNvPr id="5" name="TextBox 4">
            <a:extLst>
              <a:ext uri="{FF2B5EF4-FFF2-40B4-BE49-F238E27FC236}">
                <a16:creationId xmlns:a16="http://schemas.microsoft.com/office/drawing/2014/main" id="{6DBEF9A4-9338-65D7-B4D0-968362613130}"/>
              </a:ext>
            </a:extLst>
          </p:cNvPr>
          <p:cNvSpPr txBox="1"/>
          <p:nvPr/>
        </p:nvSpPr>
        <p:spPr>
          <a:xfrm>
            <a:off x="499620" y="1012850"/>
            <a:ext cx="11481847" cy="584775"/>
          </a:xfrm>
          <a:prstGeom prst="rect">
            <a:avLst/>
          </a:prstGeom>
          <a:noFill/>
        </p:spPr>
        <p:txBody>
          <a:bodyPr wrap="square">
            <a:spAutoFit/>
          </a:bodyPr>
          <a:lstStyle/>
          <a:p>
            <a:pPr algn="l"/>
            <a:endParaRPr lang="en-US" sz="3200" b="0" i="0" dirty="0">
              <a:solidFill>
                <a:schemeClr val="bg1"/>
              </a:solidFill>
              <a:effectLst/>
              <a:latin typeface="freight-text-pro"/>
            </a:endParaRPr>
          </a:p>
        </p:txBody>
      </p:sp>
      <p:sp>
        <p:nvSpPr>
          <p:cNvPr id="3" name="TextBox 2">
            <a:extLst>
              <a:ext uri="{FF2B5EF4-FFF2-40B4-BE49-F238E27FC236}">
                <a16:creationId xmlns:a16="http://schemas.microsoft.com/office/drawing/2014/main" id="{1BA0AF8D-0BF0-43DE-2D46-50EC0741BDBA}"/>
              </a:ext>
            </a:extLst>
          </p:cNvPr>
          <p:cNvSpPr txBox="1"/>
          <p:nvPr/>
        </p:nvSpPr>
        <p:spPr>
          <a:xfrm>
            <a:off x="84841" y="282806"/>
            <a:ext cx="11802325" cy="6309420"/>
          </a:xfrm>
          <a:prstGeom prst="rect">
            <a:avLst/>
          </a:prstGeom>
          <a:noFill/>
        </p:spPr>
        <p:txBody>
          <a:bodyPr wrap="square">
            <a:spAutoFit/>
          </a:bodyPr>
          <a:lstStyle/>
          <a:p>
            <a:pPr algn="l"/>
            <a:r>
              <a:rPr lang="en-US" sz="4000" b="1" i="0" dirty="0">
                <a:solidFill>
                  <a:schemeClr val="bg2">
                    <a:lumMod val="90000"/>
                  </a:schemeClr>
                </a:solidFill>
                <a:effectLst/>
                <a:latin typeface="circular"/>
              </a:rPr>
              <a:t>Search Engine Marketing</a:t>
            </a:r>
          </a:p>
          <a:p>
            <a:pPr algn="just"/>
            <a:r>
              <a:rPr lang="en-US" sz="2800" b="0" i="0" dirty="0">
                <a:solidFill>
                  <a:schemeClr val="bg2">
                    <a:lumMod val="90000"/>
                  </a:schemeClr>
                </a:solidFill>
                <a:effectLst/>
                <a:latin typeface="freight-text-pro"/>
              </a:rPr>
              <a:t>In the last video, you understood the key concepts of Search Engine Optimization (SEO). The other way of improving your visibility online is through Search Engine Marketing (SEM). Unlike SEO, SEM is paid and allows you to keep control of your online appearance on a search result</a:t>
            </a:r>
          </a:p>
          <a:p>
            <a:pPr algn="just"/>
            <a:endParaRPr lang="en-US" sz="2800" b="0" i="0" dirty="0">
              <a:solidFill>
                <a:schemeClr val="bg2">
                  <a:lumMod val="90000"/>
                </a:schemeClr>
              </a:solidFill>
              <a:effectLst/>
              <a:latin typeface="freight-text-pro"/>
            </a:endParaRPr>
          </a:p>
          <a:p>
            <a:pPr algn="l"/>
            <a:r>
              <a:rPr lang="en-US" sz="2800" b="0" i="0" dirty="0">
                <a:solidFill>
                  <a:schemeClr val="bg2">
                    <a:lumMod val="90000"/>
                  </a:schemeClr>
                </a:solidFill>
                <a:effectLst/>
                <a:latin typeface="freight-text-pro"/>
              </a:rPr>
              <a:t>Steps that you should follow in order are:</a:t>
            </a:r>
          </a:p>
          <a:p>
            <a:pPr algn="l">
              <a:buFont typeface="Arial" panose="020B0604020202020204" pitchFamily="34" charset="0"/>
              <a:buChar char="•"/>
            </a:pPr>
            <a:r>
              <a:rPr lang="en-US" sz="2800" b="1" i="0" dirty="0">
                <a:solidFill>
                  <a:schemeClr val="bg2">
                    <a:lumMod val="90000"/>
                  </a:schemeClr>
                </a:solidFill>
                <a:effectLst/>
                <a:latin typeface="freight-text-pro"/>
              </a:rPr>
              <a:t>Step 1</a:t>
            </a:r>
            <a:r>
              <a:rPr lang="en-US" sz="2800" b="0" i="0" dirty="0">
                <a:solidFill>
                  <a:schemeClr val="bg2">
                    <a:lumMod val="90000"/>
                  </a:schemeClr>
                </a:solidFill>
                <a:effectLst/>
                <a:latin typeface="freight-text-pro"/>
              </a:rPr>
              <a:t>: Setting up an account structure</a:t>
            </a:r>
          </a:p>
          <a:p>
            <a:pPr algn="l">
              <a:buFont typeface="Arial" panose="020B0604020202020204" pitchFamily="34" charset="0"/>
              <a:buChar char="•"/>
            </a:pPr>
            <a:r>
              <a:rPr lang="en-US" sz="2800" b="1" i="0" dirty="0">
                <a:solidFill>
                  <a:schemeClr val="bg2">
                    <a:lumMod val="90000"/>
                  </a:schemeClr>
                </a:solidFill>
                <a:effectLst/>
                <a:latin typeface="freight-text-pro"/>
              </a:rPr>
              <a:t>Step 2</a:t>
            </a:r>
            <a:r>
              <a:rPr lang="en-US" sz="2800" b="0" i="0" dirty="0">
                <a:solidFill>
                  <a:schemeClr val="bg2">
                    <a:lumMod val="90000"/>
                  </a:schemeClr>
                </a:solidFill>
                <a:effectLst/>
                <a:latin typeface="freight-text-pro"/>
              </a:rPr>
              <a:t>: Choosing campaigns</a:t>
            </a:r>
          </a:p>
          <a:p>
            <a:pPr algn="l">
              <a:buFont typeface="Arial" panose="020B0604020202020204" pitchFamily="34" charset="0"/>
              <a:buChar char="•"/>
            </a:pPr>
            <a:r>
              <a:rPr lang="en-US" sz="2800" b="1" i="0" dirty="0">
                <a:solidFill>
                  <a:schemeClr val="bg2">
                    <a:lumMod val="90000"/>
                  </a:schemeClr>
                </a:solidFill>
                <a:effectLst/>
                <a:latin typeface="freight-text-pro"/>
              </a:rPr>
              <a:t>Step 3</a:t>
            </a:r>
            <a:r>
              <a:rPr lang="en-US" sz="2800" b="0" i="0" dirty="0">
                <a:solidFill>
                  <a:schemeClr val="bg2">
                    <a:lumMod val="90000"/>
                  </a:schemeClr>
                </a:solidFill>
                <a:effectLst/>
                <a:latin typeface="freight-text-pro"/>
              </a:rPr>
              <a:t>: Keyword research</a:t>
            </a:r>
          </a:p>
          <a:p>
            <a:pPr algn="l">
              <a:buFont typeface="Arial" panose="020B0604020202020204" pitchFamily="34" charset="0"/>
              <a:buChar char="•"/>
            </a:pPr>
            <a:r>
              <a:rPr lang="en-US" sz="2800" b="1" i="0" dirty="0">
                <a:solidFill>
                  <a:schemeClr val="bg2">
                    <a:lumMod val="90000"/>
                  </a:schemeClr>
                </a:solidFill>
                <a:effectLst/>
                <a:latin typeface="freight-text-pro"/>
              </a:rPr>
              <a:t>Step 4</a:t>
            </a:r>
            <a:r>
              <a:rPr lang="en-US" sz="2800" b="0" i="0" dirty="0">
                <a:solidFill>
                  <a:schemeClr val="bg2">
                    <a:lumMod val="90000"/>
                  </a:schemeClr>
                </a:solidFill>
                <a:effectLst/>
                <a:latin typeface="freight-text-pro"/>
              </a:rPr>
              <a:t>: Creating ad copies</a:t>
            </a:r>
          </a:p>
          <a:p>
            <a:pPr algn="l">
              <a:buFont typeface="Arial" panose="020B0604020202020204" pitchFamily="34" charset="0"/>
              <a:buChar char="•"/>
            </a:pPr>
            <a:r>
              <a:rPr lang="en-US" sz="2800" b="1" i="0" dirty="0">
                <a:solidFill>
                  <a:schemeClr val="bg2">
                    <a:lumMod val="90000"/>
                  </a:schemeClr>
                </a:solidFill>
                <a:effectLst/>
                <a:latin typeface="freight-text-pro"/>
              </a:rPr>
              <a:t>Step 5</a:t>
            </a:r>
            <a:r>
              <a:rPr lang="en-US" sz="2800" b="0" i="0" dirty="0">
                <a:solidFill>
                  <a:schemeClr val="bg2">
                    <a:lumMod val="90000"/>
                  </a:schemeClr>
                </a:solidFill>
                <a:effectLst/>
                <a:latin typeface="freight-text-pro"/>
              </a:rPr>
              <a:t>: Tracking campaign performance</a:t>
            </a:r>
          </a:p>
          <a:p>
            <a:pPr algn="l">
              <a:buFont typeface="Arial" panose="020B0604020202020204" pitchFamily="34" charset="0"/>
              <a:buChar char="•"/>
            </a:pPr>
            <a:r>
              <a:rPr lang="en-US" sz="2800" b="1" i="0" dirty="0">
                <a:solidFill>
                  <a:schemeClr val="bg2">
                    <a:lumMod val="90000"/>
                  </a:schemeClr>
                </a:solidFill>
                <a:effectLst/>
                <a:latin typeface="freight-text-pro"/>
              </a:rPr>
              <a:t>Step 6</a:t>
            </a:r>
            <a:r>
              <a:rPr lang="en-US" sz="2800" b="0" i="0" dirty="0">
                <a:solidFill>
                  <a:schemeClr val="bg2">
                    <a:lumMod val="90000"/>
                  </a:schemeClr>
                </a:solidFill>
                <a:effectLst/>
                <a:latin typeface="freight-text-pro"/>
              </a:rPr>
              <a:t>: Budgeting and bidding</a:t>
            </a:r>
          </a:p>
          <a:p>
            <a:pPr algn="just"/>
            <a:endParaRPr lang="en-US" sz="2800" b="0" i="0" dirty="0">
              <a:solidFill>
                <a:schemeClr val="bg2">
                  <a:lumMod val="90000"/>
                </a:schemeClr>
              </a:solidFill>
              <a:effectLst/>
              <a:latin typeface="freight-text-pro"/>
            </a:endParaRPr>
          </a:p>
        </p:txBody>
      </p:sp>
    </p:spTree>
    <p:extLst>
      <p:ext uri="{BB962C8B-B14F-4D97-AF65-F5344CB8AC3E}">
        <p14:creationId xmlns:p14="http://schemas.microsoft.com/office/powerpoint/2010/main" val="165288657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People's hands">
            <a:extLst>
              <a:ext uri="{FF2B5EF4-FFF2-40B4-BE49-F238E27FC236}">
                <a16:creationId xmlns:a16="http://schemas.microsoft.com/office/drawing/2014/main" id="{7D87B918-371C-4B31-9C7A-1D9A08C8A3BB}"/>
              </a:ext>
            </a:extLst>
          </p:cNvPr>
          <p:cNvPicPr>
            <a:picLocks noGrp="1" noChangeAspect="1"/>
          </p:cNvPicPr>
          <p:nvPr>
            <p:ph sz="half" idx="4294967295"/>
          </p:nvPr>
        </p:nvPicPr>
        <p:blipFill rotWithShape="1">
          <a:blip r:embed="rId3">
            <a:extLst>
              <a:ext uri="{28A0092B-C50C-407E-A947-70E740481C1C}">
                <a14:useLocalDpi xmlns:a14="http://schemas.microsoft.com/office/drawing/2010/main" val="0"/>
              </a:ext>
            </a:extLst>
          </a:blip>
          <a:srcRect/>
          <a:stretch/>
        </p:blipFill>
        <p:spPr>
          <a:xfrm>
            <a:off x="0" y="0"/>
            <a:ext cx="12188825" cy="6856413"/>
          </a:xfrm>
        </p:spPr>
      </p:pic>
      <p:sp>
        <p:nvSpPr>
          <p:cNvPr id="8" name="object 3" descr="Blue rectangle">
            <a:extLst>
              <a:ext uri="{FF2B5EF4-FFF2-40B4-BE49-F238E27FC236}">
                <a16:creationId xmlns:a16="http://schemas.microsoft.com/office/drawing/2014/main" id="{A277388B-76FD-44C4-B506-F8A157E57C65}"/>
              </a:ext>
            </a:extLst>
          </p:cNvPr>
          <p:cNvSpPr/>
          <p:nvPr/>
        </p:nvSpPr>
        <p:spPr>
          <a:xfrm>
            <a:off x="0" y="0"/>
            <a:ext cx="12189600" cy="6858000"/>
          </a:xfrm>
          <a:custGeom>
            <a:avLst/>
            <a:gdLst/>
            <a:ahLst/>
            <a:cxnLst/>
            <a:rect l="l" t="t" r="r" b="b"/>
            <a:pathLst>
              <a:path w="12189460" h="6858000">
                <a:moveTo>
                  <a:pt x="0" y="6858000"/>
                </a:moveTo>
                <a:lnTo>
                  <a:pt x="12188952" y="6858000"/>
                </a:lnTo>
                <a:lnTo>
                  <a:pt x="12188952" y="0"/>
                </a:lnTo>
                <a:lnTo>
                  <a:pt x="0" y="0"/>
                </a:lnTo>
                <a:lnTo>
                  <a:pt x="0" y="6858000"/>
                </a:lnTo>
                <a:close/>
              </a:path>
            </a:pathLst>
          </a:custGeom>
          <a:solidFill>
            <a:schemeClr val="tx1">
              <a:alpha val="69999"/>
            </a:schemeClr>
          </a:solidFill>
        </p:spPr>
        <p:txBody>
          <a:bodyPr wrap="square" lIns="0" tIns="0" rIns="0" bIns="0" rtlCol="0"/>
          <a:lstStyle/>
          <a:p>
            <a:pPr algn="just">
              <a:buFont typeface="+mj-lt"/>
              <a:buAutoNum type="arabicPeriod"/>
            </a:pPr>
            <a:endParaRPr lang="en-IN" b="0" i="0" dirty="0">
              <a:solidFill>
                <a:schemeClr val="bg1"/>
              </a:solidFill>
              <a:effectLst/>
              <a:latin typeface="freight-text-pro"/>
            </a:endParaRPr>
          </a:p>
        </p:txBody>
      </p:sp>
      <p:sp>
        <p:nvSpPr>
          <p:cNvPr id="5" name="TextBox 4">
            <a:extLst>
              <a:ext uri="{FF2B5EF4-FFF2-40B4-BE49-F238E27FC236}">
                <a16:creationId xmlns:a16="http://schemas.microsoft.com/office/drawing/2014/main" id="{6DBEF9A4-9338-65D7-B4D0-968362613130}"/>
              </a:ext>
            </a:extLst>
          </p:cNvPr>
          <p:cNvSpPr txBox="1"/>
          <p:nvPr/>
        </p:nvSpPr>
        <p:spPr>
          <a:xfrm>
            <a:off x="499620" y="1012850"/>
            <a:ext cx="11481847" cy="584775"/>
          </a:xfrm>
          <a:prstGeom prst="rect">
            <a:avLst/>
          </a:prstGeom>
          <a:noFill/>
        </p:spPr>
        <p:txBody>
          <a:bodyPr wrap="square">
            <a:spAutoFit/>
          </a:bodyPr>
          <a:lstStyle/>
          <a:p>
            <a:pPr algn="l"/>
            <a:endParaRPr lang="en-US" sz="3200" b="0" i="0" dirty="0">
              <a:solidFill>
                <a:schemeClr val="bg1"/>
              </a:solidFill>
              <a:effectLst/>
              <a:latin typeface="freight-text-pro"/>
            </a:endParaRPr>
          </a:p>
        </p:txBody>
      </p:sp>
      <p:pic>
        <p:nvPicPr>
          <p:cNvPr id="2050" name="Picture 2" descr="Digital Marketing in Content's Corner - TYC Communication">
            <a:extLst>
              <a:ext uri="{FF2B5EF4-FFF2-40B4-BE49-F238E27FC236}">
                <a16:creationId xmlns:a16="http://schemas.microsoft.com/office/drawing/2014/main" id="{F0D5EF69-B9A5-1D2B-5F56-F95FA76A1EC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33500" y="1047750"/>
            <a:ext cx="9525000" cy="4762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120820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People's hands">
            <a:extLst>
              <a:ext uri="{FF2B5EF4-FFF2-40B4-BE49-F238E27FC236}">
                <a16:creationId xmlns:a16="http://schemas.microsoft.com/office/drawing/2014/main" id="{7D87B918-371C-4B31-9C7A-1D9A08C8A3BB}"/>
              </a:ext>
            </a:extLst>
          </p:cNvPr>
          <p:cNvPicPr>
            <a:picLocks noGrp="1" noChangeAspect="1"/>
          </p:cNvPicPr>
          <p:nvPr>
            <p:ph sz="half" idx="4294967295"/>
          </p:nvPr>
        </p:nvPicPr>
        <p:blipFill rotWithShape="1">
          <a:blip r:embed="rId3">
            <a:extLst>
              <a:ext uri="{28A0092B-C50C-407E-A947-70E740481C1C}">
                <a14:useLocalDpi xmlns:a14="http://schemas.microsoft.com/office/drawing/2010/main" val="0"/>
              </a:ext>
            </a:extLst>
          </a:blip>
          <a:srcRect/>
          <a:stretch/>
        </p:blipFill>
        <p:spPr>
          <a:xfrm>
            <a:off x="0" y="0"/>
            <a:ext cx="12188825" cy="6856413"/>
          </a:xfrm>
        </p:spPr>
      </p:pic>
      <p:sp>
        <p:nvSpPr>
          <p:cNvPr id="8" name="object 3" descr="Blue rectangle">
            <a:extLst>
              <a:ext uri="{FF2B5EF4-FFF2-40B4-BE49-F238E27FC236}">
                <a16:creationId xmlns:a16="http://schemas.microsoft.com/office/drawing/2014/main" id="{A277388B-76FD-44C4-B506-F8A157E57C65}"/>
              </a:ext>
            </a:extLst>
          </p:cNvPr>
          <p:cNvSpPr/>
          <p:nvPr/>
        </p:nvSpPr>
        <p:spPr>
          <a:xfrm>
            <a:off x="0" y="0"/>
            <a:ext cx="12189600" cy="6858000"/>
          </a:xfrm>
          <a:custGeom>
            <a:avLst/>
            <a:gdLst/>
            <a:ahLst/>
            <a:cxnLst/>
            <a:rect l="l" t="t" r="r" b="b"/>
            <a:pathLst>
              <a:path w="12189460" h="6858000">
                <a:moveTo>
                  <a:pt x="0" y="6858000"/>
                </a:moveTo>
                <a:lnTo>
                  <a:pt x="12188952" y="6858000"/>
                </a:lnTo>
                <a:lnTo>
                  <a:pt x="12188952" y="0"/>
                </a:lnTo>
                <a:lnTo>
                  <a:pt x="0" y="0"/>
                </a:lnTo>
                <a:lnTo>
                  <a:pt x="0" y="6858000"/>
                </a:lnTo>
                <a:close/>
              </a:path>
            </a:pathLst>
          </a:custGeom>
          <a:solidFill>
            <a:schemeClr val="tx1">
              <a:alpha val="69999"/>
            </a:schemeClr>
          </a:solidFill>
        </p:spPr>
        <p:txBody>
          <a:bodyPr wrap="square" lIns="0" tIns="0" rIns="0" bIns="0" rtlCol="0"/>
          <a:lstStyle/>
          <a:p>
            <a:pPr algn="just">
              <a:buFont typeface="+mj-lt"/>
              <a:buAutoNum type="arabicPeriod"/>
            </a:pPr>
            <a:endParaRPr lang="en-IN" b="0" i="0" dirty="0">
              <a:solidFill>
                <a:schemeClr val="bg1"/>
              </a:solidFill>
              <a:effectLst/>
              <a:latin typeface="freight-text-pro"/>
            </a:endParaRPr>
          </a:p>
        </p:txBody>
      </p:sp>
      <p:sp>
        <p:nvSpPr>
          <p:cNvPr id="5" name="TextBox 4">
            <a:extLst>
              <a:ext uri="{FF2B5EF4-FFF2-40B4-BE49-F238E27FC236}">
                <a16:creationId xmlns:a16="http://schemas.microsoft.com/office/drawing/2014/main" id="{6DBEF9A4-9338-65D7-B4D0-968362613130}"/>
              </a:ext>
            </a:extLst>
          </p:cNvPr>
          <p:cNvSpPr txBox="1"/>
          <p:nvPr/>
        </p:nvSpPr>
        <p:spPr>
          <a:xfrm>
            <a:off x="499620" y="1012850"/>
            <a:ext cx="11481847" cy="584775"/>
          </a:xfrm>
          <a:prstGeom prst="rect">
            <a:avLst/>
          </a:prstGeom>
          <a:noFill/>
        </p:spPr>
        <p:txBody>
          <a:bodyPr wrap="square">
            <a:spAutoFit/>
          </a:bodyPr>
          <a:lstStyle/>
          <a:p>
            <a:pPr algn="l"/>
            <a:endParaRPr lang="en-US" sz="3200" b="0" i="0" dirty="0">
              <a:solidFill>
                <a:schemeClr val="bg1"/>
              </a:solidFill>
              <a:effectLst/>
              <a:latin typeface="freight-text-pro"/>
            </a:endParaRPr>
          </a:p>
        </p:txBody>
      </p:sp>
      <p:sp>
        <p:nvSpPr>
          <p:cNvPr id="3" name="TextBox 2">
            <a:extLst>
              <a:ext uri="{FF2B5EF4-FFF2-40B4-BE49-F238E27FC236}">
                <a16:creationId xmlns:a16="http://schemas.microsoft.com/office/drawing/2014/main" id="{17496BF9-4FD8-476F-60EA-D0AC938E9968}"/>
              </a:ext>
            </a:extLst>
          </p:cNvPr>
          <p:cNvSpPr txBox="1"/>
          <p:nvPr/>
        </p:nvSpPr>
        <p:spPr>
          <a:xfrm>
            <a:off x="498845" y="273496"/>
            <a:ext cx="11397782" cy="6309420"/>
          </a:xfrm>
          <a:prstGeom prst="rect">
            <a:avLst/>
          </a:prstGeom>
          <a:noFill/>
        </p:spPr>
        <p:txBody>
          <a:bodyPr wrap="square">
            <a:spAutoFit/>
          </a:bodyPr>
          <a:lstStyle/>
          <a:p>
            <a:pPr algn="l"/>
            <a:r>
              <a:rPr lang="en-US" sz="4400" b="1" i="0" dirty="0">
                <a:solidFill>
                  <a:schemeClr val="bg2">
                    <a:lumMod val="90000"/>
                  </a:schemeClr>
                </a:solidFill>
                <a:effectLst/>
                <a:latin typeface="circular"/>
              </a:rPr>
              <a:t>Content Marketing</a:t>
            </a:r>
          </a:p>
          <a:p>
            <a:pPr algn="just"/>
            <a:r>
              <a:rPr lang="en-US" sz="3600" b="0" i="0" dirty="0">
                <a:solidFill>
                  <a:schemeClr val="bg2">
                    <a:lumMod val="90000"/>
                  </a:schemeClr>
                </a:solidFill>
                <a:effectLst/>
                <a:latin typeface="freight-text-pro"/>
              </a:rPr>
              <a:t>Content Marketing has been one of the most discussed areas of marketing within the last few years. </a:t>
            </a:r>
          </a:p>
          <a:p>
            <a:pPr algn="just"/>
            <a:endParaRPr lang="en-US" sz="3600" b="0" i="0" dirty="0">
              <a:solidFill>
                <a:schemeClr val="bg2">
                  <a:lumMod val="90000"/>
                </a:schemeClr>
              </a:solidFill>
              <a:effectLst/>
              <a:latin typeface="freight-text-pro"/>
            </a:endParaRPr>
          </a:p>
          <a:p>
            <a:pPr algn="just"/>
            <a:r>
              <a:rPr lang="en-US" sz="3600" b="0" i="0" dirty="0">
                <a:solidFill>
                  <a:schemeClr val="bg2">
                    <a:lumMod val="90000"/>
                  </a:schemeClr>
                </a:solidFill>
                <a:effectLst/>
                <a:latin typeface="freight-text-pro"/>
              </a:rPr>
              <a:t> steps that should be taken for content marketing. They are:</a:t>
            </a:r>
          </a:p>
          <a:p>
            <a:pPr algn="l"/>
            <a:r>
              <a:rPr lang="en-US" sz="3600" b="0" i="0" dirty="0">
                <a:solidFill>
                  <a:schemeClr val="bg2">
                    <a:lumMod val="90000"/>
                  </a:schemeClr>
                </a:solidFill>
                <a:effectLst/>
                <a:latin typeface="freight-text-pro"/>
              </a:rPr>
              <a:t> </a:t>
            </a:r>
          </a:p>
          <a:p>
            <a:pPr algn="l">
              <a:buFont typeface="Arial" panose="020B0604020202020204" pitchFamily="34" charset="0"/>
              <a:buChar char="•"/>
            </a:pPr>
            <a:r>
              <a:rPr lang="en-US" sz="3600" b="1" i="0" dirty="0">
                <a:solidFill>
                  <a:schemeClr val="bg2">
                    <a:lumMod val="90000"/>
                  </a:schemeClr>
                </a:solidFill>
                <a:effectLst/>
                <a:latin typeface="freight-text-pro"/>
              </a:rPr>
              <a:t>Step 1</a:t>
            </a:r>
            <a:r>
              <a:rPr lang="en-US" sz="3600" b="0" i="0" dirty="0">
                <a:solidFill>
                  <a:schemeClr val="bg2">
                    <a:lumMod val="90000"/>
                  </a:schemeClr>
                </a:solidFill>
                <a:effectLst/>
                <a:latin typeface="freight-text-pro"/>
              </a:rPr>
              <a:t>: Identify Consumer Persona</a:t>
            </a:r>
          </a:p>
          <a:p>
            <a:pPr algn="l">
              <a:buFont typeface="Arial" panose="020B0604020202020204" pitchFamily="34" charset="0"/>
              <a:buChar char="•"/>
            </a:pPr>
            <a:r>
              <a:rPr lang="en-US" sz="3600" b="1" i="0" dirty="0">
                <a:solidFill>
                  <a:schemeClr val="bg2">
                    <a:lumMod val="90000"/>
                  </a:schemeClr>
                </a:solidFill>
                <a:effectLst/>
                <a:latin typeface="freight-text-pro"/>
              </a:rPr>
              <a:t>Step 2</a:t>
            </a:r>
            <a:r>
              <a:rPr lang="en-US" sz="3600" b="0" i="0" dirty="0">
                <a:solidFill>
                  <a:schemeClr val="bg2">
                    <a:lumMod val="90000"/>
                  </a:schemeClr>
                </a:solidFill>
                <a:effectLst/>
                <a:latin typeface="freight-text-pro"/>
              </a:rPr>
              <a:t>: Map Content to Consumer Funnel</a:t>
            </a:r>
          </a:p>
          <a:p>
            <a:pPr algn="l">
              <a:buFont typeface="Arial" panose="020B0604020202020204" pitchFamily="34" charset="0"/>
              <a:buChar char="•"/>
            </a:pPr>
            <a:r>
              <a:rPr lang="en-US" sz="3600" b="1" i="0" dirty="0">
                <a:solidFill>
                  <a:schemeClr val="bg2">
                    <a:lumMod val="90000"/>
                  </a:schemeClr>
                </a:solidFill>
                <a:effectLst/>
                <a:latin typeface="freight-text-pro"/>
              </a:rPr>
              <a:t>Step 3</a:t>
            </a:r>
            <a:r>
              <a:rPr lang="en-US" sz="3600" b="0" i="0" dirty="0">
                <a:solidFill>
                  <a:schemeClr val="bg2">
                    <a:lumMod val="90000"/>
                  </a:schemeClr>
                </a:solidFill>
                <a:effectLst/>
                <a:latin typeface="freight-text-pro"/>
              </a:rPr>
              <a:t>: Where and How to Serve Content?</a:t>
            </a:r>
          </a:p>
          <a:p>
            <a:pPr algn="l">
              <a:buFont typeface="Arial" panose="020B0604020202020204" pitchFamily="34" charset="0"/>
              <a:buChar char="•"/>
            </a:pPr>
            <a:r>
              <a:rPr lang="en-US" sz="3600" b="1" i="0" dirty="0">
                <a:solidFill>
                  <a:schemeClr val="bg2">
                    <a:lumMod val="90000"/>
                  </a:schemeClr>
                </a:solidFill>
                <a:effectLst/>
                <a:latin typeface="freight-text-pro"/>
              </a:rPr>
              <a:t>Step 4</a:t>
            </a:r>
            <a:r>
              <a:rPr lang="en-US" sz="3600" b="0" i="0" dirty="0">
                <a:solidFill>
                  <a:schemeClr val="bg2">
                    <a:lumMod val="90000"/>
                  </a:schemeClr>
                </a:solidFill>
                <a:effectLst/>
                <a:latin typeface="freight-text-pro"/>
              </a:rPr>
              <a:t>: Measure Content Performance</a:t>
            </a:r>
          </a:p>
          <a:p>
            <a:pPr algn="just"/>
            <a:endParaRPr lang="en-US" sz="3600" b="0" i="0" dirty="0">
              <a:solidFill>
                <a:schemeClr val="bg2">
                  <a:lumMod val="90000"/>
                </a:schemeClr>
              </a:solidFill>
              <a:effectLst/>
              <a:latin typeface="freight-text-pro"/>
            </a:endParaRPr>
          </a:p>
        </p:txBody>
      </p:sp>
    </p:spTree>
    <p:extLst>
      <p:ext uri="{BB962C8B-B14F-4D97-AF65-F5344CB8AC3E}">
        <p14:creationId xmlns:p14="http://schemas.microsoft.com/office/powerpoint/2010/main" val="66295627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People's hands">
            <a:extLst>
              <a:ext uri="{FF2B5EF4-FFF2-40B4-BE49-F238E27FC236}">
                <a16:creationId xmlns:a16="http://schemas.microsoft.com/office/drawing/2014/main" id="{7D87B918-371C-4B31-9C7A-1D9A08C8A3BB}"/>
              </a:ext>
            </a:extLst>
          </p:cNvPr>
          <p:cNvPicPr>
            <a:picLocks noGrp="1" noChangeAspect="1"/>
          </p:cNvPicPr>
          <p:nvPr>
            <p:ph sz="half" idx="4294967295"/>
          </p:nvPr>
        </p:nvPicPr>
        <p:blipFill rotWithShape="1">
          <a:blip r:embed="rId3">
            <a:extLst>
              <a:ext uri="{28A0092B-C50C-407E-A947-70E740481C1C}">
                <a14:useLocalDpi xmlns:a14="http://schemas.microsoft.com/office/drawing/2010/main" val="0"/>
              </a:ext>
            </a:extLst>
          </a:blip>
          <a:srcRect/>
          <a:stretch/>
        </p:blipFill>
        <p:spPr>
          <a:xfrm>
            <a:off x="0" y="0"/>
            <a:ext cx="12188825" cy="6856413"/>
          </a:xfrm>
        </p:spPr>
      </p:pic>
      <p:sp>
        <p:nvSpPr>
          <p:cNvPr id="8" name="object 3" descr="Blue rectangle">
            <a:extLst>
              <a:ext uri="{FF2B5EF4-FFF2-40B4-BE49-F238E27FC236}">
                <a16:creationId xmlns:a16="http://schemas.microsoft.com/office/drawing/2014/main" id="{A277388B-76FD-44C4-B506-F8A157E57C65}"/>
              </a:ext>
            </a:extLst>
          </p:cNvPr>
          <p:cNvSpPr/>
          <p:nvPr/>
        </p:nvSpPr>
        <p:spPr>
          <a:xfrm>
            <a:off x="0" y="0"/>
            <a:ext cx="12189600" cy="6858000"/>
          </a:xfrm>
          <a:custGeom>
            <a:avLst/>
            <a:gdLst/>
            <a:ahLst/>
            <a:cxnLst/>
            <a:rect l="l" t="t" r="r" b="b"/>
            <a:pathLst>
              <a:path w="12189460" h="6858000">
                <a:moveTo>
                  <a:pt x="0" y="6858000"/>
                </a:moveTo>
                <a:lnTo>
                  <a:pt x="12188952" y="6858000"/>
                </a:lnTo>
                <a:lnTo>
                  <a:pt x="12188952" y="0"/>
                </a:lnTo>
                <a:lnTo>
                  <a:pt x="0" y="0"/>
                </a:lnTo>
                <a:lnTo>
                  <a:pt x="0" y="6858000"/>
                </a:lnTo>
                <a:close/>
              </a:path>
            </a:pathLst>
          </a:custGeom>
          <a:solidFill>
            <a:schemeClr val="tx1">
              <a:alpha val="69999"/>
            </a:schemeClr>
          </a:solidFill>
        </p:spPr>
        <p:txBody>
          <a:bodyPr wrap="square" lIns="0" tIns="0" rIns="0" bIns="0" rtlCol="0"/>
          <a:lstStyle/>
          <a:p>
            <a:pPr algn="just">
              <a:buFont typeface="+mj-lt"/>
              <a:buAutoNum type="arabicPeriod"/>
            </a:pPr>
            <a:endParaRPr lang="en-IN" b="0" i="0" dirty="0">
              <a:solidFill>
                <a:schemeClr val="bg1"/>
              </a:solidFill>
              <a:effectLst/>
              <a:latin typeface="freight-text-pro"/>
            </a:endParaRPr>
          </a:p>
        </p:txBody>
      </p:sp>
      <p:sp>
        <p:nvSpPr>
          <p:cNvPr id="5" name="TextBox 4">
            <a:extLst>
              <a:ext uri="{FF2B5EF4-FFF2-40B4-BE49-F238E27FC236}">
                <a16:creationId xmlns:a16="http://schemas.microsoft.com/office/drawing/2014/main" id="{6DBEF9A4-9338-65D7-B4D0-968362613130}"/>
              </a:ext>
            </a:extLst>
          </p:cNvPr>
          <p:cNvSpPr txBox="1"/>
          <p:nvPr/>
        </p:nvSpPr>
        <p:spPr>
          <a:xfrm>
            <a:off x="499620" y="1012850"/>
            <a:ext cx="11481847" cy="584775"/>
          </a:xfrm>
          <a:prstGeom prst="rect">
            <a:avLst/>
          </a:prstGeom>
          <a:noFill/>
        </p:spPr>
        <p:txBody>
          <a:bodyPr wrap="square">
            <a:spAutoFit/>
          </a:bodyPr>
          <a:lstStyle/>
          <a:p>
            <a:pPr algn="l"/>
            <a:endParaRPr lang="en-US" sz="3200" b="0" i="0" dirty="0">
              <a:solidFill>
                <a:schemeClr val="bg1"/>
              </a:solidFill>
              <a:effectLst/>
              <a:latin typeface="freight-text-pro"/>
            </a:endParaRPr>
          </a:p>
        </p:txBody>
      </p:sp>
      <p:pic>
        <p:nvPicPr>
          <p:cNvPr id="6" name="Picture 5">
            <a:extLst>
              <a:ext uri="{FF2B5EF4-FFF2-40B4-BE49-F238E27FC236}">
                <a16:creationId xmlns:a16="http://schemas.microsoft.com/office/drawing/2014/main" id="{D73A2F0B-3E5F-DB94-B73F-38613A324F15}"/>
              </a:ext>
            </a:extLst>
          </p:cNvPr>
          <p:cNvPicPr>
            <a:picLocks noChangeAspect="1"/>
          </p:cNvPicPr>
          <p:nvPr/>
        </p:nvPicPr>
        <p:blipFill>
          <a:blip r:embed="rId4"/>
          <a:stretch>
            <a:fillRect/>
          </a:stretch>
        </p:blipFill>
        <p:spPr>
          <a:xfrm>
            <a:off x="3361838" y="982606"/>
            <a:ext cx="4641519" cy="4862544"/>
          </a:xfrm>
          <a:prstGeom prst="rect">
            <a:avLst/>
          </a:prstGeom>
        </p:spPr>
      </p:pic>
    </p:spTree>
    <p:extLst>
      <p:ext uri="{BB962C8B-B14F-4D97-AF65-F5344CB8AC3E}">
        <p14:creationId xmlns:p14="http://schemas.microsoft.com/office/powerpoint/2010/main" val="205933515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People's hands">
            <a:extLst>
              <a:ext uri="{FF2B5EF4-FFF2-40B4-BE49-F238E27FC236}">
                <a16:creationId xmlns:a16="http://schemas.microsoft.com/office/drawing/2014/main" id="{7D87B918-371C-4B31-9C7A-1D9A08C8A3BB}"/>
              </a:ext>
            </a:extLst>
          </p:cNvPr>
          <p:cNvPicPr>
            <a:picLocks noGrp="1" noChangeAspect="1"/>
          </p:cNvPicPr>
          <p:nvPr>
            <p:ph sz="half" idx="4294967295"/>
          </p:nvPr>
        </p:nvPicPr>
        <p:blipFill rotWithShape="1">
          <a:blip r:embed="rId3">
            <a:extLst>
              <a:ext uri="{28A0092B-C50C-407E-A947-70E740481C1C}">
                <a14:useLocalDpi xmlns:a14="http://schemas.microsoft.com/office/drawing/2010/main" val="0"/>
              </a:ext>
            </a:extLst>
          </a:blip>
          <a:srcRect/>
          <a:stretch/>
        </p:blipFill>
        <p:spPr>
          <a:xfrm>
            <a:off x="0" y="0"/>
            <a:ext cx="12188825" cy="6856413"/>
          </a:xfrm>
        </p:spPr>
      </p:pic>
      <p:sp>
        <p:nvSpPr>
          <p:cNvPr id="8" name="object 3" descr="Blue rectangle">
            <a:extLst>
              <a:ext uri="{FF2B5EF4-FFF2-40B4-BE49-F238E27FC236}">
                <a16:creationId xmlns:a16="http://schemas.microsoft.com/office/drawing/2014/main" id="{A277388B-76FD-44C4-B506-F8A157E57C65}"/>
              </a:ext>
            </a:extLst>
          </p:cNvPr>
          <p:cNvSpPr/>
          <p:nvPr/>
        </p:nvSpPr>
        <p:spPr>
          <a:xfrm>
            <a:off x="0" y="0"/>
            <a:ext cx="12189600" cy="6858000"/>
          </a:xfrm>
          <a:custGeom>
            <a:avLst/>
            <a:gdLst/>
            <a:ahLst/>
            <a:cxnLst/>
            <a:rect l="l" t="t" r="r" b="b"/>
            <a:pathLst>
              <a:path w="12189460" h="6858000">
                <a:moveTo>
                  <a:pt x="0" y="6858000"/>
                </a:moveTo>
                <a:lnTo>
                  <a:pt x="12188952" y="6858000"/>
                </a:lnTo>
                <a:lnTo>
                  <a:pt x="12188952" y="0"/>
                </a:lnTo>
                <a:lnTo>
                  <a:pt x="0" y="0"/>
                </a:lnTo>
                <a:lnTo>
                  <a:pt x="0" y="6858000"/>
                </a:lnTo>
                <a:close/>
              </a:path>
            </a:pathLst>
          </a:custGeom>
          <a:solidFill>
            <a:schemeClr val="tx1">
              <a:alpha val="69999"/>
            </a:schemeClr>
          </a:solidFill>
        </p:spPr>
        <p:txBody>
          <a:bodyPr wrap="square" lIns="0" tIns="0" rIns="0" bIns="0" rtlCol="0"/>
          <a:lstStyle/>
          <a:p>
            <a:pPr algn="just">
              <a:buFont typeface="+mj-lt"/>
              <a:buAutoNum type="arabicPeriod"/>
            </a:pPr>
            <a:endParaRPr lang="en-IN" b="0" i="0" dirty="0">
              <a:solidFill>
                <a:schemeClr val="bg1"/>
              </a:solidFill>
              <a:effectLst/>
              <a:latin typeface="freight-text-pro"/>
            </a:endParaRPr>
          </a:p>
        </p:txBody>
      </p:sp>
      <p:sp>
        <p:nvSpPr>
          <p:cNvPr id="5" name="TextBox 4">
            <a:extLst>
              <a:ext uri="{FF2B5EF4-FFF2-40B4-BE49-F238E27FC236}">
                <a16:creationId xmlns:a16="http://schemas.microsoft.com/office/drawing/2014/main" id="{6DBEF9A4-9338-65D7-B4D0-968362613130}"/>
              </a:ext>
            </a:extLst>
          </p:cNvPr>
          <p:cNvSpPr txBox="1"/>
          <p:nvPr/>
        </p:nvSpPr>
        <p:spPr>
          <a:xfrm>
            <a:off x="499620" y="1012850"/>
            <a:ext cx="11481847" cy="584775"/>
          </a:xfrm>
          <a:prstGeom prst="rect">
            <a:avLst/>
          </a:prstGeom>
          <a:noFill/>
        </p:spPr>
        <p:txBody>
          <a:bodyPr wrap="square">
            <a:spAutoFit/>
          </a:bodyPr>
          <a:lstStyle/>
          <a:p>
            <a:pPr algn="l"/>
            <a:endParaRPr lang="en-US" sz="3200" b="0" i="0" dirty="0">
              <a:solidFill>
                <a:schemeClr val="bg1"/>
              </a:solidFill>
              <a:effectLst/>
              <a:latin typeface="freight-text-pro"/>
            </a:endParaRPr>
          </a:p>
        </p:txBody>
      </p:sp>
      <p:pic>
        <p:nvPicPr>
          <p:cNvPr id="1030" name="Picture 6" descr="3 Reasons to Invest in Social Media Marketing - OFFIX">
            <a:extLst>
              <a:ext uri="{FF2B5EF4-FFF2-40B4-BE49-F238E27FC236}">
                <a16:creationId xmlns:a16="http://schemas.microsoft.com/office/drawing/2014/main" id="{1348DB68-3908-753E-DDC0-873055880BF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01502" y="1305237"/>
            <a:ext cx="7891429" cy="525932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70ED0D83-CB8E-7FBB-875B-0573086F614C}"/>
              </a:ext>
            </a:extLst>
          </p:cNvPr>
          <p:cNvSpPr txBox="1"/>
          <p:nvPr/>
        </p:nvSpPr>
        <p:spPr>
          <a:xfrm>
            <a:off x="2431340" y="690341"/>
            <a:ext cx="3214121" cy="2308324"/>
          </a:xfrm>
          <a:prstGeom prst="rect">
            <a:avLst/>
          </a:prstGeom>
          <a:solidFill>
            <a:schemeClr val="accent6">
              <a:lumMod val="50000"/>
            </a:schemeClr>
          </a:solidFill>
        </p:spPr>
        <p:txBody>
          <a:bodyPr wrap="square" rtlCol="0">
            <a:spAutoFit/>
          </a:bodyPr>
          <a:lstStyle/>
          <a:p>
            <a:r>
              <a:rPr lang="en-IN" sz="4800" dirty="0">
                <a:solidFill>
                  <a:schemeClr val="bg1"/>
                </a:solidFill>
              </a:rPr>
              <a:t>Social Media Marketing</a:t>
            </a:r>
          </a:p>
        </p:txBody>
      </p:sp>
    </p:spTree>
    <p:extLst>
      <p:ext uri="{BB962C8B-B14F-4D97-AF65-F5344CB8AC3E}">
        <p14:creationId xmlns:p14="http://schemas.microsoft.com/office/powerpoint/2010/main" val="6890299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People's hands">
            <a:extLst>
              <a:ext uri="{FF2B5EF4-FFF2-40B4-BE49-F238E27FC236}">
                <a16:creationId xmlns:a16="http://schemas.microsoft.com/office/drawing/2014/main" id="{7D87B918-371C-4B31-9C7A-1D9A08C8A3BB}"/>
              </a:ext>
            </a:extLst>
          </p:cNvPr>
          <p:cNvPicPr>
            <a:picLocks noGrp="1" noChangeAspect="1"/>
          </p:cNvPicPr>
          <p:nvPr>
            <p:ph sz="half" idx="4294967295"/>
          </p:nvPr>
        </p:nvPicPr>
        <p:blipFill rotWithShape="1">
          <a:blip r:embed="rId3">
            <a:extLst>
              <a:ext uri="{28A0092B-C50C-407E-A947-70E740481C1C}">
                <a14:useLocalDpi xmlns:a14="http://schemas.microsoft.com/office/drawing/2010/main" val="0"/>
              </a:ext>
            </a:extLst>
          </a:blip>
          <a:srcRect/>
          <a:stretch/>
        </p:blipFill>
        <p:spPr>
          <a:xfrm>
            <a:off x="0" y="0"/>
            <a:ext cx="12188825" cy="6856413"/>
          </a:xfrm>
        </p:spPr>
      </p:pic>
      <p:sp>
        <p:nvSpPr>
          <p:cNvPr id="8" name="object 3" descr="Blue rectangle">
            <a:extLst>
              <a:ext uri="{FF2B5EF4-FFF2-40B4-BE49-F238E27FC236}">
                <a16:creationId xmlns:a16="http://schemas.microsoft.com/office/drawing/2014/main" id="{A277388B-76FD-44C4-B506-F8A157E57C65}"/>
              </a:ext>
            </a:extLst>
          </p:cNvPr>
          <p:cNvSpPr/>
          <p:nvPr/>
        </p:nvSpPr>
        <p:spPr>
          <a:xfrm>
            <a:off x="1200" y="0"/>
            <a:ext cx="12189600" cy="6858000"/>
          </a:xfrm>
          <a:custGeom>
            <a:avLst/>
            <a:gdLst/>
            <a:ahLst/>
            <a:cxnLst/>
            <a:rect l="l" t="t" r="r" b="b"/>
            <a:pathLst>
              <a:path w="12189460" h="6858000">
                <a:moveTo>
                  <a:pt x="0" y="6858000"/>
                </a:moveTo>
                <a:lnTo>
                  <a:pt x="12188952" y="6858000"/>
                </a:lnTo>
                <a:lnTo>
                  <a:pt x="12188952" y="0"/>
                </a:lnTo>
                <a:lnTo>
                  <a:pt x="0" y="0"/>
                </a:lnTo>
                <a:lnTo>
                  <a:pt x="0" y="6858000"/>
                </a:lnTo>
                <a:close/>
              </a:path>
            </a:pathLst>
          </a:custGeom>
          <a:solidFill>
            <a:schemeClr val="tx2">
              <a:alpha val="69999"/>
            </a:schemeClr>
          </a:solidFill>
        </p:spPr>
        <p:txBody>
          <a:bodyPr wrap="square" lIns="0" tIns="0" rIns="0" bIns="0" rtlCol="0"/>
          <a:lstStyle/>
          <a:p>
            <a:endParaRPr lang="en-US" dirty="0"/>
          </a:p>
        </p:txBody>
      </p:sp>
      <p:sp>
        <p:nvSpPr>
          <p:cNvPr id="3" name="TextBox 2">
            <a:extLst>
              <a:ext uri="{FF2B5EF4-FFF2-40B4-BE49-F238E27FC236}">
                <a16:creationId xmlns:a16="http://schemas.microsoft.com/office/drawing/2014/main" id="{2578B445-A4C2-436E-8B03-8B6160C6A639}"/>
              </a:ext>
            </a:extLst>
          </p:cNvPr>
          <p:cNvSpPr txBox="1"/>
          <p:nvPr/>
        </p:nvSpPr>
        <p:spPr>
          <a:xfrm>
            <a:off x="4696906" y="69857"/>
            <a:ext cx="6094428" cy="769441"/>
          </a:xfrm>
          <a:prstGeom prst="rect">
            <a:avLst/>
          </a:prstGeom>
          <a:noFill/>
        </p:spPr>
        <p:txBody>
          <a:bodyPr wrap="square">
            <a:spAutoFit/>
          </a:bodyPr>
          <a:lstStyle/>
          <a:p>
            <a:r>
              <a:rPr lang="en-US" sz="4400" dirty="0">
                <a:solidFill>
                  <a:schemeClr val="bg1"/>
                </a:solidFill>
              </a:rPr>
              <a:t>SURVEYS</a:t>
            </a:r>
          </a:p>
        </p:txBody>
      </p:sp>
      <p:sp>
        <p:nvSpPr>
          <p:cNvPr id="5" name="TextBox 4">
            <a:extLst>
              <a:ext uri="{FF2B5EF4-FFF2-40B4-BE49-F238E27FC236}">
                <a16:creationId xmlns:a16="http://schemas.microsoft.com/office/drawing/2014/main" id="{6DBEF9A4-9338-65D7-B4D0-968362613130}"/>
              </a:ext>
            </a:extLst>
          </p:cNvPr>
          <p:cNvSpPr txBox="1"/>
          <p:nvPr/>
        </p:nvSpPr>
        <p:spPr>
          <a:xfrm>
            <a:off x="1480009" y="1668544"/>
            <a:ext cx="10369483" cy="2062103"/>
          </a:xfrm>
          <a:prstGeom prst="rect">
            <a:avLst/>
          </a:prstGeom>
          <a:noFill/>
        </p:spPr>
        <p:txBody>
          <a:bodyPr wrap="square">
            <a:spAutoFit/>
          </a:bodyPr>
          <a:lstStyle/>
          <a:p>
            <a:r>
              <a:rPr lang="en-US" sz="3200" b="0" i="0" dirty="0">
                <a:solidFill>
                  <a:schemeClr val="bg1"/>
                </a:solidFill>
                <a:effectLst/>
                <a:latin typeface="freight-text-pro"/>
              </a:rPr>
              <a:t>Surveys are a common method of user research. A survey typically comprises of a series of questions with structured answers that mainly provide quantitative data on users’ opinions, such as what users like or dislike about a product</a:t>
            </a:r>
            <a:endParaRPr lang="en-IN" sz="3200" dirty="0">
              <a:solidFill>
                <a:schemeClr val="bg1"/>
              </a:solidFill>
            </a:endParaRPr>
          </a:p>
        </p:txBody>
      </p:sp>
    </p:spTree>
    <p:extLst>
      <p:ext uri="{BB962C8B-B14F-4D97-AF65-F5344CB8AC3E}">
        <p14:creationId xmlns:p14="http://schemas.microsoft.com/office/powerpoint/2010/main" val="214216889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People's hands">
            <a:extLst>
              <a:ext uri="{FF2B5EF4-FFF2-40B4-BE49-F238E27FC236}">
                <a16:creationId xmlns:a16="http://schemas.microsoft.com/office/drawing/2014/main" id="{7D87B918-371C-4B31-9C7A-1D9A08C8A3BB}"/>
              </a:ext>
            </a:extLst>
          </p:cNvPr>
          <p:cNvPicPr>
            <a:picLocks noGrp="1" noChangeAspect="1"/>
          </p:cNvPicPr>
          <p:nvPr>
            <p:ph sz="half" idx="4294967295"/>
          </p:nvPr>
        </p:nvPicPr>
        <p:blipFill rotWithShape="1">
          <a:blip r:embed="rId3">
            <a:extLst>
              <a:ext uri="{28A0092B-C50C-407E-A947-70E740481C1C}">
                <a14:useLocalDpi xmlns:a14="http://schemas.microsoft.com/office/drawing/2010/main" val="0"/>
              </a:ext>
            </a:extLst>
          </a:blip>
          <a:srcRect/>
          <a:stretch/>
        </p:blipFill>
        <p:spPr>
          <a:xfrm>
            <a:off x="0" y="0"/>
            <a:ext cx="12188825" cy="6856413"/>
          </a:xfrm>
        </p:spPr>
      </p:pic>
      <p:sp>
        <p:nvSpPr>
          <p:cNvPr id="8" name="object 3" descr="Blue rectangle">
            <a:extLst>
              <a:ext uri="{FF2B5EF4-FFF2-40B4-BE49-F238E27FC236}">
                <a16:creationId xmlns:a16="http://schemas.microsoft.com/office/drawing/2014/main" id="{A277388B-76FD-44C4-B506-F8A157E57C65}"/>
              </a:ext>
            </a:extLst>
          </p:cNvPr>
          <p:cNvSpPr/>
          <p:nvPr/>
        </p:nvSpPr>
        <p:spPr>
          <a:xfrm>
            <a:off x="0" y="0"/>
            <a:ext cx="12189600" cy="6858000"/>
          </a:xfrm>
          <a:custGeom>
            <a:avLst/>
            <a:gdLst/>
            <a:ahLst/>
            <a:cxnLst/>
            <a:rect l="l" t="t" r="r" b="b"/>
            <a:pathLst>
              <a:path w="12189460" h="6858000">
                <a:moveTo>
                  <a:pt x="0" y="6858000"/>
                </a:moveTo>
                <a:lnTo>
                  <a:pt x="12188952" y="6858000"/>
                </a:lnTo>
                <a:lnTo>
                  <a:pt x="12188952" y="0"/>
                </a:lnTo>
                <a:lnTo>
                  <a:pt x="0" y="0"/>
                </a:lnTo>
                <a:lnTo>
                  <a:pt x="0" y="6858000"/>
                </a:lnTo>
                <a:close/>
              </a:path>
            </a:pathLst>
          </a:custGeom>
          <a:solidFill>
            <a:schemeClr val="tx1">
              <a:alpha val="69999"/>
            </a:schemeClr>
          </a:solidFill>
        </p:spPr>
        <p:txBody>
          <a:bodyPr wrap="square" lIns="0" tIns="0" rIns="0" bIns="0" rtlCol="0"/>
          <a:lstStyle/>
          <a:p>
            <a:pPr algn="just">
              <a:buFont typeface="+mj-lt"/>
              <a:buAutoNum type="arabicPeriod"/>
            </a:pPr>
            <a:endParaRPr lang="en-IN" b="0" i="0" dirty="0">
              <a:solidFill>
                <a:schemeClr val="bg1"/>
              </a:solidFill>
              <a:effectLst/>
              <a:latin typeface="freight-text-pro"/>
            </a:endParaRPr>
          </a:p>
        </p:txBody>
      </p:sp>
      <p:sp>
        <p:nvSpPr>
          <p:cNvPr id="5" name="TextBox 4">
            <a:extLst>
              <a:ext uri="{FF2B5EF4-FFF2-40B4-BE49-F238E27FC236}">
                <a16:creationId xmlns:a16="http://schemas.microsoft.com/office/drawing/2014/main" id="{6DBEF9A4-9338-65D7-B4D0-968362613130}"/>
              </a:ext>
            </a:extLst>
          </p:cNvPr>
          <p:cNvSpPr txBox="1"/>
          <p:nvPr/>
        </p:nvSpPr>
        <p:spPr>
          <a:xfrm>
            <a:off x="499620" y="1012850"/>
            <a:ext cx="11481847" cy="584775"/>
          </a:xfrm>
          <a:prstGeom prst="rect">
            <a:avLst/>
          </a:prstGeom>
          <a:noFill/>
        </p:spPr>
        <p:txBody>
          <a:bodyPr wrap="square">
            <a:spAutoFit/>
          </a:bodyPr>
          <a:lstStyle/>
          <a:p>
            <a:pPr algn="l"/>
            <a:endParaRPr lang="en-US" sz="3200" b="0" i="0" dirty="0">
              <a:solidFill>
                <a:schemeClr val="bg1"/>
              </a:solidFill>
              <a:effectLst/>
              <a:latin typeface="freight-text-pro"/>
            </a:endParaRPr>
          </a:p>
        </p:txBody>
      </p:sp>
      <p:sp>
        <p:nvSpPr>
          <p:cNvPr id="3" name="TextBox 2">
            <a:extLst>
              <a:ext uri="{FF2B5EF4-FFF2-40B4-BE49-F238E27FC236}">
                <a16:creationId xmlns:a16="http://schemas.microsoft.com/office/drawing/2014/main" id="{82A6E221-98F4-1129-17BD-0608E618EE2E}"/>
              </a:ext>
            </a:extLst>
          </p:cNvPr>
          <p:cNvSpPr txBox="1"/>
          <p:nvPr/>
        </p:nvSpPr>
        <p:spPr>
          <a:xfrm>
            <a:off x="782408" y="519717"/>
            <a:ext cx="10624008" cy="5816977"/>
          </a:xfrm>
          <a:prstGeom prst="rect">
            <a:avLst/>
          </a:prstGeom>
          <a:solidFill>
            <a:schemeClr val="accent4">
              <a:lumMod val="75000"/>
            </a:schemeClr>
          </a:solidFill>
        </p:spPr>
        <p:txBody>
          <a:bodyPr wrap="square">
            <a:spAutoFit/>
          </a:bodyPr>
          <a:lstStyle/>
          <a:p>
            <a:pPr algn="l"/>
            <a:r>
              <a:rPr lang="en-US" sz="3200" b="0" i="0" dirty="0">
                <a:solidFill>
                  <a:schemeClr val="bg1"/>
                </a:solidFill>
                <a:effectLst/>
                <a:latin typeface="Söhne"/>
              </a:rPr>
              <a:t>Social media marketing </a:t>
            </a:r>
            <a:r>
              <a:rPr lang="en-US" sz="2000" b="0" i="0" dirty="0">
                <a:solidFill>
                  <a:schemeClr val="bg1"/>
                </a:solidFill>
                <a:effectLst/>
                <a:latin typeface="Söhne"/>
              </a:rPr>
              <a:t>is a form of digital marketing that utilizes social media platforms to promote products, services, or brands. It involves creating and sharing content, engaging with users, and running paid advertising campaigns to increase brand visibility, drive website traffic, and ultimately achieve specific business goals.</a:t>
            </a:r>
          </a:p>
          <a:p>
            <a:pPr algn="l"/>
            <a:endParaRPr lang="en-US" sz="2000" b="0" i="0" dirty="0">
              <a:solidFill>
                <a:schemeClr val="bg1"/>
              </a:solidFill>
              <a:effectLst/>
              <a:latin typeface="Söhne"/>
            </a:endParaRPr>
          </a:p>
          <a:p>
            <a:pPr algn="l"/>
            <a:r>
              <a:rPr lang="en-US" sz="2000" b="0" i="0" dirty="0">
                <a:solidFill>
                  <a:schemeClr val="bg1"/>
                </a:solidFill>
                <a:effectLst/>
                <a:latin typeface="Söhne"/>
              </a:rPr>
              <a:t>Key elements of social media marketing include:</a:t>
            </a:r>
          </a:p>
          <a:p>
            <a:pPr algn="l">
              <a:buFont typeface="+mj-lt"/>
              <a:buAutoNum type="arabicPeriod"/>
            </a:pPr>
            <a:r>
              <a:rPr lang="en-US" sz="2000" b="1" i="0" dirty="0">
                <a:solidFill>
                  <a:schemeClr val="bg1"/>
                </a:solidFill>
                <a:effectLst/>
                <a:latin typeface="Söhne"/>
              </a:rPr>
              <a:t>Social Media Strategy:</a:t>
            </a:r>
            <a:r>
              <a:rPr lang="en-US" sz="2000" b="0" i="0" dirty="0">
                <a:solidFill>
                  <a:schemeClr val="bg1"/>
                </a:solidFill>
                <a:effectLst/>
                <a:latin typeface="Söhne"/>
              </a:rPr>
              <a:t> Developing a clear plan outlining the goals, target audience, content types, posting frequency, and platforms to be used.</a:t>
            </a:r>
          </a:p>
          <a:p>
            <a:pPr algn="l">
              <a:buFont typeface="+mj-lt"/>
              <a:buAutoNum type="arabicPeriod"/>
            </a:pPr>
            <a:r>
              <a:rPr lang="en-US" sz="2000" b="1" i="0" dirty="0">
                <a:solidFill>
                  <a:schemeClr val="bg1"/>
                </a:solidFill>
                <a:effectLst/>
                <a:latin typeface="Söhne"/>
              </a:rPr>
              <a:t>Content Creation:</a:t>
            </a:r>
            <a:r>
              <a:rPr lang="en-US" sz="2000" b="0" i="0" dirty="0">
                <a:solidFill>
                  <a:schemeClr val="bg1"/>
                </a:solidFill>
                <a:effectLst/>
                <a:latin typeface="Söhne"/>
              </a:rPr>
              <a:t> Creating high-quality, relevant, and engaging content such as posts, images, videos, and stories tailored to each platform.</a:t>
            </a:r>
          </a:p>
          <a:p>
            <a:pPr algn="l">
              <a:buFont typeface="+mj-lt"/>
              <a:buAutoNum type="arabicPeriod"/>
            </a:pPr>
            <a:r>
              <a:rPr lang="en-US" sz="2000" b="1" i="0" dirty="0">
                <a:solidFill>
                  <a:schemeClr val="bg1"/>
                </a:solidFill>
                <a:effectLst/>
                <a:latin typeface="Söhne"/>
              </a:rPr>
              <a:t>Community Engagement:</a:t>
            </a:r>
            <a:r>
              <a:rPr lang="en-US" sz="2000" b="0" i="0" dirty="0">
                <a:solidFill>
                  <a:schemeClr val="bg1"/>
                </a:solidFill>
                <a:effectLst/>
                <a:latin typeface="Söhne"/>
              </a:rPr>
              <a:t> Interacting with the audience through comments, messages, and sharing user-generated content to foster a sense of community and build brand loyalty.</a:t>
            </a:r>
          </a:p>
          <a:p>
            <a:pPr algn="l">
              <a:buFont typeface="+mj-lt"/>
              <a:buAutoNum type="arabicPeriod"/>
            </a:pPr>
            <a:r>
              <a:rPr lang="en-US" sz="2000" b="1" i="0" dirty="0">
                <a:solidFill>
                  <a:schemeClr val="bg1"/>
                </a:solidFill>
                <a:effectLst/>
                <a:latin typeface="Söhne"/>
              </a:rPr>
              <a:t>Paid Advertising:</a:t>
            </a:r>
            <a:r>
              <a:rPr lang="en-US" sz="2000" b="0" i="0" dirty="0">
                <a:solidFill>
                  <a:schemeClr val="bg1"/>
                </a:solidFill>
                <a:effectLst/>
                <a:latin typeface="Söhne"/>
              </a:rPr>
              <a:t> Utilizing the advertising features of social media platforms to reach a wider audience and drive traffic to the website or landing pages.</a:t>
            </a:r>
          </a:p>
          <a:p>
            <a:pPr algn="l">
              <a:buFont typeface="+mj-lt"/>
              <a:buAutoNum type="arabicPeriod"/>
            </a:pPr>
            <a:r>
              <a:rPr lang="en-US" sz="2000" b="1" i="0" dirty="0">
                <a:solidFill>
                  <a:schemeClr val="bg1"/>
                </a:solidFill>
                <a:effectLst/>
                <a:latin typeface="Söhne"/>
              </a:rPr>
              <a:t>Influencer Marketing:</a:t>
            </a:r>
            <a:r>
              <a:rPr lang="en-US" sz="2000" b="0" i="0" dirty="0">
                <a:solidFill>
                  <a:schemeClr val="bg1"/>
                </a:solidFill>
                <a:effectLst/>
                <a:latin typeface="Söhne"/>
              </a:rPr>
              <a:t> Partnering with influencers or popular individuals on social media to reach their followers and gain credibility and trust.</a:t>
            </a:r>
          </a:p>
          <a:p>
            <a:pPr algn="l">
              <a:buFont typeface="+mj-lt"/>
              <a:buAutoNum type="arabicPeriod"/>
            </a:pPr>
            <a:r>
              <a:rPr lang="en-US" sz="2000" b="1" i="0" dirty="0">
                <a:solidFill>
                  <a:schemeClr val="bg1"/>
                </a:solidFill>
                <a:effectLst/>
                <a:latin typeface="Söhne"/>
              </a:rPr>
              <a:t>Analytics and Tracking:</a:t>
            </a:r>
            <a:r>
              <a:rPr lang="en-US" sz="2000" b="0" i="0" dirty="0">
                <a:solidFill>
                  <a:schemeClr val="bg1"/>
                </a:solidFill>
                <a:effectLst/>
                <a:latin typeface="Söhne"/>
              </a:rPr>
              <a:t> Monitoring and analyzing the performance of social media campaigns using various metrics to measure success and make data-driven decisions</a:t>
            </a:r>
          </a:p>
        </p:txBody>
      </p:sp>
    </p:spTree>
    <p:extLst>
      <p:ext uri="{BB962C8B-B14F-4D97-AF65-F5344CB8AC3E}">
        <p14:creationId xmlns:p14="http://schemas.microsoft.com/office/powerpoint/2010/main" val="123066483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People's hands">
            <a:extLst>
              <a:ext uri="{FF2B5EF4-FFF2-40B4-BE49-F238E27FC236}">
                <a16:creationId xmlns:a16="http://schemas.microsoft.com/office/drawing/2014/main" id="{7D87B918-371C-4B31-9C7A-1D9A08C8A3BB}"/>
              </a:ext>
            </a:extLst>
          </p:cNvPr>
          <p:cNvPicPr>
            <a:picLocks noGrp="1" noChangeAspect="1"/>
          </p:cNvPicPr>
          <p:nvPr>
            <p:ph sz="half" idx="4294967295"/>
          </p:nvPr>
        </p:nvPicPr>
        <p:blipFill rotWithShape="1">
          <a:blip r:embed="rId3">
            <a:extLst>
              <a:ext uri="{28A0092B-C50C-407E-A947-70E740481C1C}">
                <a14:useLocalDpi xmlns:a14="http://schemas.microsoft.com/office/drawing/2010/main" val="0"/>
              </a:ext>
            </a:extLst>
          </a:blip>
          <a:srcRect/>
          <a:stretch/>
        </p:blipFill>
        <p:spPr>
          <a:xfrm>
            <a:off x="0" y="0"/>
            <a:ext cx="12188825" cy="6856413"/>
          </a:xfrm>
        </p:spPr>
      </p:pic>
      <p:sp>
        <p:nvSpPr>
          <p:cNvPr id="8" name="object 3" descr="Blue rectangle">
            <a:extLst>
              <a:ext uri="{FF2B5EF4-FFF2-40B4-BE49-F238E27FC236}">
                <a16:creationId xmlns:a16="http://schemas.microsoft.com/office/drawing/2014/main" id="{A277388B-76FD-44C4-B506-F8A157E57C65}"/>
              </a:ext>
            </a:extLst>
          </p:cNvPr>
          <p:cNvSpPr/>
          <p:nvPr/>
        </p:nvSpPr>
        <p:spPr>
          <a:xfrm>
            <a:off x="0" y="0"/>
            <a:ext cx="12189600" cy="6858000"/>
          </a:xfrm>
          <a:custGeom>
            <a:avLst/>
            <a:gdLst/>
            <a:ahLst/>
            <a:cxnLst/>
            <a:rect l="l" t="t" r="r" b="b"/>
            <a:pathLst>
              <a:path w="12189460" h="6858000">
                <a:moveTo>
                  <a:pt x="0" y="6858000"/>
                </a:moveTo>
                <a:lnTo>
                  <a:pt x="12188952" y="6858000"/>
                </a:lnTo>
                <a:lnTo>
                  <a:pt x="12188952" y="0"/>
                </a:lnTo>
                <a:lnTo>
                  <a:pt x="0" y="0"/>
                </a:lnTo>
                <a:lnTo>
                  <a:pt x="0" y="6858000"/>
                </a:lnTo>
                <a:close/>
              </a:path>
            </a:pathLst>
          </a:custGeom>
          <a:solidFill>
            <a:schemeClr val="tx1">
              <a:alpha val="69999"/>
            </a:schemeClr>
          </a:solidFill>
        </p:spPr>
        <p:txBody>
          <a:bodyPr wrap="square" lIns="0" tIns="0" rIns="0" bIns="0" rtlCol="0"/>
          <a:lstStyle/>
          <a:p>
            <a:pPr algn="just">
              <a:buFont typeface="+mj-lt"/>
              <a:buAutoNum type="arabicPeriod"/>
            </a:pPr>
            <a:endParaRPr lang="en-IN" b="0" i="0" dirty="0">
              <a:solidFill>
                <a:schemeClr val="bg1"/>
              </a:solidFill>
              <a:effectLst/>
              <a:latin typeface="freight-text-pro"/>
            </a:endParaRPr>
          </a:p>
        </p:txBody>
      </p:sp>
      <p:sp>
        <p:nvSpPr>
          <p:cNvPr id="5" name="TextBox 4">
            <a:extLst>
              <a:ext uri="{FF2B5EF4-FFF2-40B4-BE49-F238E27FC236}">
                <a16:creationId xmlns:a16="http://schemas.microsoft.com/office/drawing/2014/main" id="{6DBEF9A4-9338-65D7-B4D0-968362613130}"/>
              </a:ext>
            </a:extLst>
          </p:cNvPr>
          <p:cNvSpPr txBox="1"/>
          <p:nvPr/>
        </p:nvSpPr>
        <p:spPr>
          <a:xfrm>
            <a:off x="499620" y="1012850"/>
            <a:ext cx="11481847" cy="584775"/>
          </a:xfrm>
          <a:prstGeom prst="rect">
            <a:avLst/>
          </a:prstGeom>
          <a:noFill/>
        </p:spPr>
        <p:txBody>
          <a:bodyPr wrap="square">
            <a:spAutoFit/>
          </a:bodyPr>
          <a:lstStyle/>
          <a:p>
            <a:pPr algn="l"/>
            <a:endParaRPr lang="en-US" sz="3200" b="0" i="0" dirty="0">
              <a:solidFill>
                <a:schemeClr val="bg1"/>
              </a:solidFill>
              <a:effectLst/>
              <a:latin typeface="freight-text-pro"/>
            </a:endParaRPr>
          </a:p>
        </p:txBody>
      </p:sp>
      <p:pic>
        <p:nvPicPr>
          <p:cNvPr id="2050" name="Picture 2" descr="Fortuna - Innovation Technologies in Digital Marketing Strategy -  Integrated Strategic Creative Advertising Communication Agency Jakarta  Indonesia">
            <a:extLst>
              <a:ext uri="{FF2B5EF4-FFF2-40B4-BE49-F238E27FC236}">
                <a16:creationId xmlns:a16="http://schemas.microsoft.com/office/drawing/2014/main" id="{13A34707-49D7-1991-B44C-29466B33282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6674" y="678476"/>
            <a:ext cx="9898652" cy="49493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481418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People's hands">
            <a:extLst>
              <a:ext uri="{FF2B5EF4-FFF2-40B4-BE49-F238E27FC236}">
                <a16:creationId xmlns:a16="http://schemas.microsoft.com/office/drawing/2014/main" id="{7D87B918-371C-4B31-9C7A-1D9A08C8A3BB}"/>
              </a:ext>
            </a:extLst>
          </p:cNvPr>
          <p:cNvPicPr>
            <a:picLocks noGrp="1" noChangeAspect="1"/>
          </p:cNvPicPr>
          <p:nvPr>
            <p:ph sz="half" idx="4294967295"/>
          </p:nvPr>
        </p:nvPicPr>
        <p:blipFill rotWithShape="1">
          <a:blip r:embed="rId3">
            <a:extLst>
              <a:ext uri="{28A0092B-C50C-407E-A947-70E740481C1C}">
                <a14:useLocalDpi xmlns:a14="http://schemas.microsoft.com/office/drawing/2010/main" val="0"/>
              </a:ext>
            </a:extLst>
          </a:blip>
          <a:srcRect/>
          <a:stretch/>
        </p:blipFill>
        <p:spPr>
          <a:xfrm>
            <a:off x="0" y="0"/>
            <a:ext cx="12188825" cy="6856413"/>
          </a:xfrm>
        </p:spPr>
      </p:pic>
      <p:sp>
        <p:nvSpPr>
          <p:cNvPr id="8" name="object 3" descr="Blue rectangle">
            <a:extLst>
              <a:ext uri="{FF2B5EF4-FFF2-40B4-BE49-F238E27FC236}">
                <a16:creationId xmlns:a16="http://schemas.microsoft.com/office/drawing/2014/main" id="{A277388B-76FD-44C4-B506-F8A157E57C65}"/>
              </a:ext>
            </a:extLst>
          </p:cNvPr>
          <p:cNvSpPr/>
          <p:nvPr/>
        </p:nvSpPr>
        <p:spPr>
          <a:xfrm>
            <a:off x="0" y="0"/>
            <a:ext cx="12189600" cy="6858000"/>
          </a:xfrm>
          <a:custGeom>
            <a:avLst/>
            <a:gdLst/>
            <a:ahLst/>
            <a:cxnLst/>
            <a:rect l="l" t="t" r="r" b="b"/>
            <a:pathLst>
              <a:path w="12189460" h="6858000">
                <a:moveTo>
                  <a:pt x="0" y="6858000"/>
                </a:moveTo>
                <a:lnTo>
                  <a:pt x="12188952" y="6858000"/>
                </a:lnTo>
                <a:lnTo>
                  <a:pt x="12188952" y="0"/>
                </a:lnTo>
                <a:lnTo>
                  <a:pt x="0" y="0"/>
                </a:lnTo>
                <a:lnTo>
                  <a:pt x="0" y="6858000"/>
                </a:lnTo>
                <a:close/>
              </a:path>
            </a:pathLst>
          </a:custGeom>
          <a:solidFill>
            <a:schemeClr val="tx1">
              <a:alpha val="69999"/>
            </a:schemeClr>
          </a:solidFill>
        </p:spPr>
        <p:txBody>
          <a:bodyPr wrap="square" lIns="0" tIns="0" rIns="0" bIns="0" rtlCol="0"/>
          <a:lstStyle/>
          <a:p>
            <a:pPr algn="just">
              <a:buFont typeface="+mj-lt"/>
              <a:buAutoNum type="arabicPeriod"/>
            </a:pPr>
            <a:endParaRPr lang="en-IN" b="0" i="0" dirty="0">
              <a:solidFill>
                <a:schemeClr val="bg1"/>
              </a:solidFill>
              <a:effectLst/>
              <a:latin typeface="freight-text-pro"/>
            </a:endParaRPr>
          </a:p>
        </p:txBody>
      </p:sp>
      <p:sp>
        <p:nvSpPr>
          <p:cNvPr id="5" name="TextBox 4">
            <a:extLst>
              <a:ext uri="{FF2B5EF4-FFF2-40B4-BE49-F238E27FC236}">
                <a16:creationId xmlns:a16="http://schemas.microsoft.com/office/drawing/2014/main" id="{6DBEF9A4-9338-65D7-B4D0-968362613130}"/>
              </a:ext>
            </a:extLst>
          </p:cNvPr>
          <p:cNvSpPr txBox="1"/>
          <p:nvPr/>
        </p:nvSpPr>
        <p:spPr>
          <a:xfrm>
            <a:off x="499620" y="1012850"/>
            <a:ext cx="11481847" cy="584775"/>
          </a:xfrm>
          <a:prstGeom prst="rect">
            <a:avLst/>
          </a:prstGeom>
          <a:noFill/>
        </p:spPr>
        <p:txBody>
          <a:bodyPr wrap="square">
            <a:spAutoFit/>
          </a:bodyPr>
          <a:lstStyle/>
          <a:p>
            <a:pPr algn="l"/>
            <a:endParaRPr lang="en-US" sz="3200" b="0" i="0" dirty="0">
              <a:solidFill>
                <a:schemeClr val="bg1"/>
              </a:solidFill>
              <a:effectLst/>
              <a:latin typeface="freight-text-pro"/>
            </a:endParaRPr>
          </a:p>
        </p:txBody>
      </p:sp>
      <p:sp>
        <p:nvSpPr>
          <p:cNvPr id="3" name="TextBox 2">
            <a:extLst>
              <a:ext uri="{FF2B5EF4-FFF2-40B4-BE49-F238E27FC236}">
                <a16:creationId xmlns:a16="http://schemas.microsoft.com/office/drawing/2014/main" id="{A60860FB-86D9-D6EC-E14B-6CB57B08D999}"/>
              </a:ext>
            </a:extLst>
          </p:cNvPr>
          <p:cNvSpPr txBox="1"/>
          <p:nvPr/>
        </p:nvSpPr>
        <p:spPr>
          <a:xfrm>
            <a:off x="760993" y="642828"/>
            <a:ext cx="10666838" cy="5570756"/>
          </a:xfrm>
          <a:prstGeom prst="rect">
            <a:avLst/>
          </a:prstGeom>
          <a:solidFill>
            <a:schemeClr val="accent1"/>
          </a:solidFill>
        </p:spPr>
        <p:txBody>
          <a:bodyPr wrap="square">
            <a:spAutoFit/>
          </a:bodyPr>
          <a:lstStyle/>
          <a:p>
            <a:pPr algn="l"/>
            <a:r>
              <a:rPr lang="en-US" sz="3600" b="0" i="0" dirty="0">
                <a:solidFill>
                  <a:schemeClr val="bg1"/>
                </a:solidFill>
                <a:effectLst/>
                <a:latin typeface="Söhne"/>
              </a:rPr>
              <a:t>Building a robust digital marketing strategy </a:t>
            </a:r>
            <a:r>
              <a:rPr lang="en-US" sz="2000" b="0" i="0" dirty="0">
                <a:solidFill>
                  <a:schemeClr val="bg1"/>
                </a:solidFill>
                <a:effectLst/>
                <a:latin typeface="Söhne"/>
              </a:rPr>
              <a:t>involves several key steps to ensure a comprehensive and effective approach. Here are the steps you should consider:</a:t>
            </a:r>
          </a:p>
          <a:p>
            <a:pPr algn="l">
              <a:buFont typeface="+mj-lt"/>
              <a:buAutoNum type="arabicPeriod"/>
            </a:pPr>
            <a:r>
              <a:rPr lang="en-US" sz="2000" b="1" i="0" dirty="0">
                <a:solidFill>
                  <a:schemeClr val="bg1"/>
                </a:solidFill>
                <a:effectLst/>
                <a:latin typeface="Söhne"/>
              </a:rPr>
              <a:t>Set Clear Objectives:</a:t>
            </a:r>
            <a:r>
              <a:rPr lang="en-US" sz="2000" b="0" i="0" dirty="0">
                <a:solidFill>
                  <a:schemeClr val="bg1"/>
                </a:solidFill>
                <a:effectLst/>
                <a:latin typeface="Söhne"/>
              </a:rPr>
              <a:t> Define your specific and measurable goals for the digital marketing strategy. These objectives could include increasing website traffic, generating leads, boosting sales, improving brand awareness, or enhancing customer engagement.</a:t>
            </a:r>
          </a:p>
          <a:p>
            <a:pPr algn="l">
              <a:buFont typeface="+mj-lt"/>
              <a:buAutoNum type="arabicPeriod"/>
            </a:pPr>
            <a:r>
              <a:rPr lang="en-US" sz="2000" b="1" i="0" dirty="0">
                <a:solidFill>
                  <a:schemeClr val="bg1"/>
                </a:solidFill>
                <a:effectLst/>
                <a:latin typeface="Söhne"/>
              </a:rPr>
              <a:t>Know Your Target Audience:</a:t>
            </a:r>
            <a:r>
              <a:rPr lang="en-US" sz="2000" b="0" i="0" dirty="0">
                <a:solidFill>
                  <a:schemeClr val="bg1"/>
                </a:solidFill>
                <a:effectLst/>
                <a:latin typeface="Söhne"/>
              </a:rPr>
              <a:t> Understand your target audience's demographics, preferences, behavior, and pain points. This information will help you tailor your marketing messages and choose the right platforms to reach your audience effectively.</a:t>
            </a:r>
          </a:p>
          <a:p>
            <a:pPr algn="l">
              <a:buFont typeface="+mj-lt"/>
              <a:buAutoNum type="arabicPeriod"/>
            </a:pPr>
            <a:r>
              <a:rPr lang="en-US" sz="2000" b="1" i="0" dirty="0">
                <a:solidFill>
                  <a:schemeClr val="bg1"/>
                </a:solidFill>
                <a:effectLst/>
                <a:latin typeface="Söhne"/>
              </a:rPr>
              <a:t>Conduct a Competitor Analysis:</a:t>
            </a:r>
            <a:r>
              <a:rPr lang="en-US" sz="2000" b="0" i="0" dirty="0">
                <a:solidFill>
                  <a:schemeClr val="bg1"/>
                </a:solidFill>
                <a:effectLst/>
                <a:latin typeface="Söhne"/>
              </a:rPr>
              <a:t> Analyze your competitors' digital marketing strategies to identify their strengths and weaknesses. This will provide insights into industry trends and help you differentiate your brand from others.</a:t>
            </a:r>
          </a:p>
          <a:p>
            <a:pPr algn="l">
              <a:buFont typeface="+mj-lt"/>
              <a:buAutoNum type="arabicPeriod"/>
            </a:pPr>
            <a:r>
              <a:rPr lang="en-US" sz="2000" b="1" i="0" dirty="0">
                <a:solidFill>
                  <a:schemeClr val="bg1"/>
                </a:solidFill>
                <a:effectLst/>
                <a:latin typeface="Söhne"/>
              </a:rPr>
              <a:t>Choose the Right Digital Channels:</a:t>
            </a:r>
            <a:r>
              <a:rPr lang="en-US" sz="2000" b="0" i="0" dirty="0">
                <a:solidFill>
                  <a:schemeClr val="bg1"/>
                </a:solidFill>
                <a:effectLst/>
                <a:latin typeface="Söhne"/>
              </a:rPr>
              <a:t> Select the most appropriate digital marketing channels to reach your target audience. This may include social media, search engines, email marketing, content marketing, influencer marketing, and more.</a:t>
            </a:r>
          </a:p>
          <a:p>
            <a:pPr algn="l">
              <a:buFont typeface="+mj-lt"/>
              <a:buAutoNum type="arabicPeriod"/>
            </a:pPr>
            <a:r>
              <a:rPr lang="en-US" sz="2000" b="1" i="0" dirty="0">
                <a:solidFill>
                  <a:schemeClr val="bg1"/>
                </a:solidFill>
                <a:effectLst/>
                <a:latin typeface="Söhne"/>
              </a:rPr>
              <a:t>Content Strategy:</a:t>
            </a:r>
            <a:r>
              <a:rPr lang="en-US" sz="2000" b="0" i="0" dirty="0">
                <a:solidFill>
                  <a:schemeClr val="bg1"/>
                </a:solidFill>
                <a:effectLst/>
                <a:latin typeface="Söhne"/>
              </a:rPr>
              <a:t> Create a content strategy that aligns with your goals and resonates with your audience. Develop valuable, relevant, and engaging content that educates, entertains, or solves problems for your target audience.</a:t>
            </a:r>
          </a:p>
        </p:txBody>
      </p:sp>
    </p:spTree>
    <p:extLst>
      <p:ext uri="{BB962C8B-B14F-4D97-AF65-F5344CB8AC3E}">
        <p14:creationId xmlns:p14="http://schemas.microsoft.com/office/powerpoint/2010/main" val="423846105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People's hands">
            <a:extLst>
              <a:ext uri="{FF2B5EF4-FFF2-40B4-BE49-F238E27FC236}">
                <a16:creationId xmlns:a16="http://schemas.microsoft.com/office/drawing/2014/main" id="{7D87B918-371C-4B31-9C7A-1D9A08C8A3BB}"/>
              </a:ext>
            </a:extLst>
          </p:cNvPr>
          <p:cNvPicPr>
            <a:picLocks noGrp="1" noChangeAspect="1"/>
          </p:cNvPicPr>
          <p:nvPr>
            <p:ph sz="half" idx="4294967295"/>
          </p:nvPr>
        </p:nvPicPr>
        <p:blipFill rotWithShape="1">
          <a:blip r:embed="rId3">
            <a:extLst>
              <a:ext uri="{28A0092B-C50C-407E-A947-70E740481C1C}">
                <a14:useLocalDpi xmlns:a14="http://schemas.microsoft.com/office/drawing/2010/main" val="0"/>
              </a:ext>
            </a:extLst>
          </a:blip>
          <a:srcRect/>
          <a:stretch/>
        </p:blipFill>
        <p:spPr>
          <a:xfrm>
            <a:off x="0" y="0"/>
            <a:ext cx="12188825" cy="6856413"/>
          </a:xfrm>
        </p:spPr>
      </p:pic>
      <p:sp>
        <p:nvSpPr>
          <p:cNvPr id="8" name="object 3" descr="Blue rectangle">
            <a:extLst>
              <a:ext uri="{FF2B5EF4-FFF2-40B4-BE49-F238E27FC236}">
                <a16:creationId xmlns:a16="http://schemas.microsoft.com/office/drawing/2014/main" id="{A277388B-76FD-44C4-B506-F8A157E57C65}"/>
              </a:ext>
            </a:extLst>
          </p:cNvPr>
          <p:cNvSpPr/>
          <p:nvPr/>
        </p:nvSpPr>
        <p:spPr>
          <a:xfrm>
            <a:off x="0" y="0"/>
            <a:ext cx="12189600" cy="6858000"/>
          </a:xfrm>
          <a:custGeom>
            <a:avLst/>
            <a:gdLst/>
            <a:ahLst/>
            <a:cxnLst/>
            <a:rect l="l" t="t" r="r" b="b"/>
            <a:pathLst>
              <a:path w="12189460" h="6858000">
                <a:moveTo>
                  <a:pt x="0" y="6858000"/>
                </a:moveTo>
                <a:lnTo>
                  <a:pt x="12188952" y="6858000"/>
                </a:lnTo>
                <a:lnTo>
                  <a:pt x="12188952" y="0"/>
                </a:lnTo>
                <a:lnTo>
                  <a:pt x="0" y="0"/>
                </a:lnTo>
                <a:lnTo>
                  <a:pt x="0" y="6858000"/>
                </a:lnTo>
                <a:close/>
              </a:path>
            </a:pathLst>
          </a:custGeom>
          <a:solidFill>
            <a:schemeClr val="tx1">
              <a:alpha val="69999"/>
            </a:schemeClr>
          </a:solidFill>
        </p:spPr>
        <p:txBody>
          <a:bodyPr wrap="square" lIns="0" tIns="0" rIns="0" bIns="0" rtlCol="0"/>
          <a:lstStyle/>
          <a:p>
            <a:pPr algn="just">
              <a:buFont typeface="+mj-lt"/>
              <a:buAutoNum type="arabicPeriod"/>
            </a:pPr>
            <a:endParaRPr lang="en-IN" b="0" i="0" dirty="0">
              <a:solidFill>
                <a:schemeClr val="bg1"/>
              </a:solidFill>
              <a:effectLst/>
              <a:latin typeface="freight-text-pro"/>
            </a:endParaRPr>
          </a:p>
        </p:txBody>
      </p:sp>
      <p:sp>
        <p:nvSpPr>
          <p:cNvPr id="5" name="TextBox 4">
            <a:extLst>
              <a:ext uri="{FF2B5EF4-FFF2-40B4-BE49-F238E27FC236}">
                <a16:creationId xmlns:a16="http://schemas.microsoft.com/office/drawing/2014/main" id="{6DBEF9A4-9338-65D7-B4D0-968362613130}"/>
              </a:ext>
            </a:extLst>
          </p:cNvPr>
          <p:cNvSpPr txBox="1"/>
          <p:nvPr/>
        </p:nvSpPr>
        <p:spPr>
          <a:xfrm>
            <a:off x="499620" y="1012850"/>
            <a:ext cx="11481847" cy="584775"/>
          </a:xfrm>
          <a:prstGeom prst="rect">
            <a:avLst/>
          </a:prstGeom>
          <a:noFill/>
        </p:spPr>
        <p:txBody>
          <a:bodyPr wrap="square">
            <a:spAutoFit/>
          </a:bodyPr>
          <a:lstStyle/>
          <a:p>
            <a:pPr algn="l"/>
            <a:endParaRPr lang="en-US" sz="3200" b="0" i="0" dirty="0">
              <a:solidFill>
                <a:schemeClr val="bg1"/>
              </a:solidFill>
              <a:effectLst/>
              <a:latin typeface="freight-text-pro"/>
            </a:endParaRPr>
          </a:p>
        </p:txBody>
      </p:sp>
      <p:sp>
        <p:nvSpPr>
          <p:cNvPr id="3" name="TextBox 2">
            <a:extLst>
              <a:ext uri="{FF2B5EF4-FFF2-40B4-BE49-F238E27FC236}">
                <a16:creationId xmlns:a16="http://schemas.microsoft.com/office/drawing/2014/main" id="{67386260-9EF6-B355-8C27-6E7E6B320DA6}"/>
              </a:ext>
            </a:extLst>
          </p:cNvPr>
          <p:cNvSpPr txBox="1"/>
          <p:nvPr/>
        </p:nvSpPr>
        <p:spPr>
          <a:xfrm>
            <a:off x="524734" y="458162"/>
            <a:ext cx="11139356" cy="5940088"/>
          </a:xfrm>
          <a:prstGeom prst="rect">
            <a:avLst/>
          </a:prstGeom>
          <a:solidFill>
            <a:schemeClr val="accent5">
              <a:lumMod val="75000"/>
            </a:schemeClr>
          </a:solidFill>
          <a:ln>
            <a:solidFill>
              <a:schemeClr val="accent4"/>
            </a:solidFill>
          </a:ln>
        </p:spPr>
        <p:txBody>
          <a:bodyPr wrap="square">
            <a:spAutoFit/>
          </a:bodyPr>
          <a:lstStyle/>
          <a:p>
            <a:pPr algn="l"/>
            <a:endParaRPr lang="en-US" sz="2000" b="0" i="0" dirty="0">
              <a:solidFill>
                <a:schemeClr val="bg1"/>
              </a:solidFill>
              <a:effectLst/>
              <a:latin typeface="Söhne"/>
            </a:endParaRPr>
          </a:p>
          <a:p>
            <a:pPr algn="l">
              <a:buFont typeface="+mj-lt"/>
              <a:buAutoNum type="arabicPeriod"/>
            </a:pPr>
            <a:r>
              <a:rPr lang="en-US" sz="2000" b="1" i="0" dirty="0">
                <a:solidFill>
                  <a:schemeClr val="bg1"/>
                </a:solidFill>
                <a:effectLst/>
                <a:latin typeface="Söhne"/>
              </a:rPr>
              <a:t>Search Engine Optimization (SEO):</a:t>
            </a:r>
            <a:r>
              <a:rPr lang="en-US" sz="2000" b="0" i="0" dirty="0">
                <a:solidFill>
                  <a:schemeClr val="bg1"/>
                </a:solidFill>
                <a:effectLst/>
                <a:latin typeface="Söhne"/>
              </a:rPr>
              <a:t> Optimize your website and content to rank higher in search engine results. Effective SEO practices will increase organic traffic and improve your online visibility.</a:t>
            </a:r>
          </a:p>
          <a:p>
            <a:pPr algn="l">
              <a:buFont typeface="+mj-lt"/>
              <a:buAutoNum type="arabicPeriod"/>
            </a:pPr>
            <a:r>
              <a:rPr lang="en-US" sz="2000" b="1" i="0" dirty="0">
                <a:solidFill>
                  <a:schemeClr val="bg1"/>
                </a:solidFill>
                <a:effectLst/>
                <a:latin typeface="Söhne"/>
              </a:rPr>
              <a:t>Paid Advertising:</a:t>
            </a:r>
            <a:r>
              <a:rPr lang="en-US" sz="2000" b="0" i="0" dirty="0">
                <a:solidFill>
                  <a:schemeClr val="bg1"/>
                </a:solidFill>
                <a:effectLst/>
                <a:latin typeface="Söhne"/>
              </a:rPr>
              <a:t> Consider using pay-per-click (PPC) advertising on platforms like Google Ads or social media advertising to complement your organic efforts and drive targeted traffic to your website.</a:t>
            </a:r>
          </a:p>
          <a:p>
            <a:pPr algn="l">
              <a:buFont typeface="+mj-lt"/>
              <a:buAutoNum type="arabicPeriod"/>
            </a:pPr>
            <a:r>
              <a:rPr lang="en-US" sz="2000" b="1" i="0" dirty="0">
                <a:solidFill>
                  <a:schemeClr val="bg1"/>
                </a:solidFill>
                <a:effectLst/>
                <a:latin typeface="Söhne"/>
              </a:rPr>
              <a:t>Email Marketing:</a:t>
            </a:r>
            <a:r>
              <a:rPr lang="en-US" sz="2000" b="0" i="0" dirty="0">
                <a:solidFill>
                  <a:schemeClr val="bg1"/>
                </a:solidFill>
                <a:effectLst/>
                <a:latin typeface="Söhne"/>
              </a:rPr>
              <a:t> Build and maintain an email list to nurture leads, deliver personalized content, and promote products or services. Email marketing is an effective way to engage with your audience and drive conversions.</a:t>
            </a:r>
          </a:p>
          <a:p>
            <a:pPr algn="l">
              <a:buFont typeface="+mj-lt"/>
              <a:buAutoNum type="arabicPeriod"/>
            </a:pPr>
            <a:r>
              <a:rPr lang="en-US" sz="2000" b="1" i="0" dirty="0">
                <a:solidFill>
                  <a:schemeClr val="bg1"/>
                </a:solidFill>
                <a:effectLst/>
                <a:latin typeface="Söhne"/>
              </a:rPr>
              <a:t>Social Media Engagement:</a:t>
            </a:r>
            <a:r>
              <a:rPr lang="en-US" sz="2000" b="0" i="0" dirty="0">
                <a:solidFill>
                  <a:schemeClr val="bg1"/>
                </a:solidFill>
                <a:effectLst/>
                <a:latin typeface="Söhne"/>
              </a:rPr>
              <a:t> Engage with your audience on social media platforms actively. Respond to comments, messages, and user-generated content to foster a sense of community and build brand loyalty.</a:t>
            </a:r>
          </a:p>
          <a:p>
            <a:pPr algn="l">
              <a:buFont typeface="+mj-lt"/>
              <a:buAutoNum type="arabicPeriod"/>
            </a:pPr>
            <a:r>
              <a:rPr lang="en-US" sz="2000" b="1" i="0" dirty="0">
                <a:solidFill>
                  <a:schemeClr val="bg1"/>
                </a:solidFill>
                <a:effectLst/>
                <a:latin typeface="Söhne"/>
              </a:rPr>
              <a:t>Measurement and Analytics:</a:t>
            </a:r>
            <a:r>
              <a:rPr lang="en-US" sz="2000" b="0" i="0" dirty="0">
                <a:solidFill>
                  <a:schemeClr val="bg1"/>
                </a:solidFill>
                <a:effectLst/>
                <a:latin typeface="Söhne"/>
              </a:rPr>
              <a:t> Implement tools to track the performance of your digital marketing efforts. Analyze key metrics to assess the success of your strategies and identify areas for improvement.</a:t>
            </a:r>
          </a:p>
          <a:p>
            <a:pPr algn="l">
              <a:buFont typeface="+mj-lt"/>
              <a:buAutoNum type="arabicPeriod"/>
            </a:pPr>
            <a:r>
              <a:rPr lang="en-US" sz="2000" b="1" i="0" dirty="0">
                <a:solidFill>
                  <a:schemeClr val="bg1"/>
                </a:solidFill>
                <a:effectLst/>
                <a:latin typeface="Söhne"/>
              </a:rPr>
              <a:t>Budget Allocation:</a:t>
            </a:r>
            <a:r>
              <a:rPr lang="en-US" sz="2000" b="0" i="0" dirty="0">
                <a:solidFill>
                  <a:schemeClr val="bg1"/>
                </a:solidFill>
                <a:effectLst/>
                <a:latin typeface="Söhne"/>
              </a:rPr>
              <a:t> Allocate your budget effectively across various digital marketing channels based on their performance and potential for reaching your objectives.</a:t>
            </a:r>
          </a:p>
          <a:p>
            <a:pPr algn="l">
              <a:buFont typeface="+mj-lt"/>
              <a:buAutoNum type="arabicPeriod"/>
            </a:pPr>
            <a:r>
              <a:rPr lang="en-US" sz="2000" b="1" i="0" dirty="0">
                <a:solidFill>
                  <a:schemeClr val="bg1"/>
                </a:solidFill>
                <a:effectLst/>
                <a:latin typeface="Söhne"/>
              </a:rPr>
              <a:t>Test and Iterate:</a:t>
            </a:r>
            <a:r>
              <a:rPr lang="en-US" sz="2000" b="0" i="0" dirty="0">
                <a:solidFill>
                  <a:schemeClr val="bg1"/>
                </a:solidFill>
                <a:effectLst/>
                <a:latin typeface="Söhne"/>
              </a:rPr>
              <a:t> Continuously test different marketing approaches and strategies to optimize your campaigns. Use A/B testing to compare the effectiveness of different elements and refine your tactics accordingly.</a:t>
            </a:r>
          </a:p>
          <a:p>
            <a:pPr algn="l">
              <a:buFont typeface="+mj-lt"/>
              <a:buAutoNum type="arabicPeriod"/>
            </a:pPr>
            <a:r>
              <a:rPr lang="en-US" sz="2000" b="1" i="0" dirty="0">
                <a:solidFill>
                  <a:schemeClr val="bg1"/>
                </a:solidFill>
                <a:effectLst/>
                <a:latin typeface="Söhne"/>
              </a:rPr>
              <a:t>Stay Updated:</a:t>
            </a:r>
            <a:r>
              <a:rPr lang="en-US" sz="2000" b="0" i="0" dirty="0">
                <a:solidFill>
                  <a:schemeClr val="bg1"/>
                </a:solidFill>
                <a:effectLst/>
                <a:latin typeface="Söhne"/>
              </a:rPr>
              <a:t> Digital marketing is a dynamic field, with new trends and technologies emerging regularly. Stay updated with industry news and changes to adapt your strategy accordingly.</a:t>
            </a:r>
          </a:p>
        </p:txBody>
      </p:sp>
    </p:spTree>
    <p:extLst>
      <p:ext uri="{BB962C8B-B14F-4D97-AF65-F5344CB8AC3E}">
        <p14:creationId xmlns:p14="http://schemas.microsoft.com/office/powerpoint/2010/main" val="27237828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People's hands">
            <a:extLst>
              <a:ext uri="{FF2B5EF4-FFF2-40B4-BE49-F238E27FC236}">
                <a16:creationId xmlns:a16="http://schemas.microsoft.com/office/drawing/2014/main" id="{7D87B918-371C-4B31-9C7A-1D9A08C8A3BB}"/>
              </a:ext>
            </a:extLst>
          </p:cNvPr>
          <p:cNvPicPr>
            <a:picLocks noGrp="1" noChangeAspect="1"/>
          </p:cNvPicPr>
          <p:nvPr>
            <p:ph sz="half" idx="4294967295"/>
          </p:nvPr>
        </p:nvPicPr>
        <p:blipFill rotWithShape="1">
          <a:blip r:embed="rId3">
            <a:extLst>
              <a:ext uri="{28A0092B-C50C-407E-A947-70E740481C1C}">
                <a14:useLocalDpi xmlns:a14="http://schemas.microsoft.com/office/drawing/2010/main" val="0"/>
              </a:ext>
            </a:extLst>
          </a:blip>
          <a:srcRect/>
          <a:stretch/>
        </p:blipFill>
        <p:spPr>
          <a:xfrm>
            <a:off x="0" y="0"/>
            <a:ext cx="12188825" cy="6856413"/>
          </a:xfrm>
        </p:spPr>
      </p:pic>
      <p:sp>
        <p:nvSpPr>
          <p:cNvPr id="8" name="object 3" descr="Blue rectangle">
            <a:extLst>
              <a:ext uri="{FF2B5EF4-FFF2-40B4-BE49-F238E27FC236}">
                <a16:creationId xmlns:a16="http://schemas.microsoft.com/office/drawing/2014/main" id="{A277388B-76FD-44C4-B506-F8A157E57C65}"/>
              </a:ext>
            </a:extLst>
          </p:cNvPr>
          <p:cNvSpPr/>
          <p:nvPr/>
        </p:nvSpPr>
        <p:spPr>
          <a:xfrm>
            <a:off x="0" y="0"/>
            <a:ext cx="12189600" cy="6858000"/>
          </a:xfrm>
          <a:custGeom>
            <a:avLst/>
            <a:gdLst/>
            <a:ahLst/>
            <a:cxnLst/>
            <a:rect l="l" t="t" r="r" b="b"/>
            <a:pathLst>
              <a:path w="12189460" h="6858000">
                <a:moveTo>
                  <a:pt x="0" y="6858000"/>
                </a:moveTo>
                <a:lnTo>
                  <a:pt x="12188952" y="6858000"/>
                </a:lnTo>
                <a:lnTo>
                  <a:pt x="12188952" y="0"/>
                </a:lnTo>
                <a:lnTo>
                  <a:pt x="0" y="0"/>
                </a:lnTo>
                <a:lnTo>
                  <a:pt x="0" y="6858000"/>
                </a:lnTo>
                <a:close/>
              </a:path>
            </a:pathLst>
          </a:custGeom>
          <a:solidFill>
            <a:schemeClr val="tx1">
              <a:alpha val="69999"/>
            </a:schemeClr>
          </a:solidFill>
        </p:spPr>
        <p:txBody>
          <a:bodyPr wrap="square" lIns="0" tIns="0" rIns="0" bIns="0" rtlCol="0"/>
          <a:lstStyle/>
          <a:p>
            <a:pPr algn="just">
              <a:buFont typeface="+mj-lt"/>
              <a:buAutoNum type="arabicPeriod"/>
            </a:pPr>
            <a:endParaRPr lang="en-IN" b="0" i="0" dirty="0">
              <a:solidFill>
                <a:schemeClr val="bg1"/>
              </a:solidFill>
              <a:effectLst/>
              <a:latin typeface="freight-text-pro"/>
            </a:endParaRPr>
          </a:p>
        </p:txBody>
      </p:sp>
      <p:sp>
        <p:nvSpPr>
          <p:cNvPr id="5" name="TextBox 4">
            <a:extLst>
              <a:ext uri="{FF2B5EF4-FFF2-40B4-BE49-F238E27FC236}">
                <a16:creationId xmlns:a16="http://schemas.microsoft.com/office/drawing/2014/main" id="{6DBEF9A4-9338-65D7-B4D0-968362613130}"/>
              </a:ext>
            </a:extLst>
          </p:cNvPr>
          <p:cNvSpPr txBox="1"/>
          <p:nvPr/>
        </p:nvSpPr>
        <p:spPr>
          <a:xfrm>
            <a:off x="499620" y="1012850"/>
            <a:ext cx="11481847" cy="584775"/>
          </a:xfrm>
          <a:prstGeom prst="rect">
            <a:avLst/>
          </a:prstGeom>
          <a:noFill/>
        </p:spPr>
        <p:txBody>
          <a:bodyPr wrap="square">
            <a:spAutoFit/>
          </a:bodyPr>
          <a:lstStyle/>
          <a:p>
            <a:pPr algn="l"/>
            <a:endParaRPr lang="en-US" sz="3200" b="0" i="0" dirty="0">
              <a:solidFill>
                <a:schemeClr val="bg1"/>
              </a:solidFill>
              <a:effectLst/>
              <a:latin typeface="freight-text-pro"/>
            </a:endParaRPr>
          </a:p>
        </p:txBody>
      </p:sp>
      <p:pic>
        <p:nvPicPr>
          <p:cNvPr id="1026" name="Picture 2" descr="40+ digital marketing tools you need in 2023 - Flipsnack Blog">
            <a:extLst>
              <a:ext uri="{FF2B5EF4-FFF2-40B4-BE49-F238E27FC236}">
                <a16:creationId xmlns:a16="http://schemas.microsoft.com/office/drawing/2014/main" id="{E7161837-B081-4069-E226-F554D1F6193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5524" y="268664"/>
            <a:ext cx="10780336" cy="60639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531301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People's hands">
            <a:extLst>
              <a:ext uri="{FF2B5EF4-FFF2-40B4-BE49-F238E27FC236}">
                <a16:creationId xmlns:a16="http://schemas.microsoft.com/office/drawing/2014/main" id="{7D87B918-371C-4B31-9C7A-1D9A08C8A3BB}"/>
              </a:ext>
            </a:extLst>
          </p:cNvPr>
          <p:cNvPicPr>
            <a:picLocks noGrp="1" noChangeAspect="1"/>
          </p:cNvPicPr>
          <p:nvPr>
            <p:ph sz="half" idx="4294967295"/>
          </p:nvPr>
        </p:nvPicPr>
        <p:blipFill rotWithShape="1">
          <a:blip r:embed="rId3">
            <a:extLst>
              <a:ext uri="{28A0092B-C50C-407E-A947-70E740481C1C}">
                <a14:useLocalDpi xmlns:a14="http://schemas.microsoft.com/office/drawing/2010/main" val="0"/>
              </a:ext>
            </a:extLst>
          </a:blip>
          <a:srcRect/>
          <a:stretch/>
        </p:blipFill>
        <p:spPr>
          <a:xfrm>
            <a:off x="0" y="0"/>
            <a:ext cx="12188825" cy="6856413"/>
          </a:xfrm>
        </p:spPr>
      </p:pic>
      <p:sp>
        <p:nvSpPr>
          <p:cNvPr id="8" name="object 3" descr="Blue rectangle">
            <a:extLst>
              <a:ext uri="{FF2B5EF4-FFF2-40B4-BE49-F238E27FC236}">
                <a16:creationId xmlns:a16="http://schemas.microsoft.com/office/drawing/2014/main" id="{A277388B-76FD-44C4-B506-F8A157E57C65}"/>
              </a:ext>
            </a:extLst>
          </p:cNvPr>
          <p:cNvSpPr/>
          <p:nvPr/>
        </p:nvSpPr>
        <p:spPr>
          <a:xfrm>
            <a:off x="0" y="0"/>
            <a:ext cx="12189600" cy="6858000"/>
          </a:xfrm>
          <a:custGeom>
            <a:avLst/>
            <a:gdLst/>
            <a:ahLst/>
            <a:cxnLst/>
            <a:rect l="l" t="t" r="r" b="b"/>
            <a:pathLst>
              <a:path w="12189460" h="6858000">
                <a:moveTo>
                  <a:pt x="0" y="6858000"/>
                </a:moveTo>
                <a:lnTo>
                  <a:pt x="12188952" y="6858000"/>
                </a:lnTo>
                <a:lnTo>
                  <a:pt x="12188952" y="0"/>
                </a:lnTo>
                <a:lnTo>
                  <a:pt x="0" y="0"/>
                </a:lnTo>
                <a:lnTo>
                  <a:pt x="0" y="6858000"/>
                </a:lnTo>
                <a:close/>
              </a:path>
            </a:pathLst>
          </a:custGeom>
          <a:solidFill>
            <a:schemeClr val="tx1">
              <a:alpha val="69999"/>
            </a:schemeClr>
          </a:solidFill>
        </p:spPr>
        <p:txBody>
          <a:bodyPr wrap="square" lIns="0" tIns="0" rIns="0" bIns="0" rtlCol="0"/>
          <a:lstStyle/>
          <a:p>
            <a:pPr algn="just">
              <a:buFont typeface="+mj-lt"/>
              <a:buAutoNum type="arabicPeriod"/>
            </a:pPr>
            <a:endParaRPr lang="en-IN" b="0" i="0" dirty="0">
              <a:solidFill>
                <a:schemeClr val="bg1"/>
              </a:solidFill>
              <a:effectLst/>
              <a:latin typeface="freight-text-pro"/>
            </a:endParaRPr>
          </a:p>
        </p:txBody>
      </p:sp>
      <p:sp>
        <p:nvSpPr>
          <p:cNvPr id="5" name="TextBox 4">
            <a:extLst>
              <a:ext uri="{FF2B5EF4-FFF2-40B4-BE49-F238E27FC236}">
                <a16:creationId xmlns:a16="http://schemas.microsoft.com/office/drawing/2014/main" id="{6DBEF9A4-9338-65D7-B4D0-968362613130}"/>
              </a:ext>
            </a:extLst>
          </p:cNvPr>
          <p:cNvSpPr txBox="1"/>
          <p:nvPr/>
        </p:nvSpPr>
        <p:spPr>
          <a:xfrm>
            <a:off x="499620" y="1012850"/>
            <a:ext cx="11481847" cy="584775"/>
          </a:xfrm>
          <a:prstGeom prst="rect">
            <a:avLst/>
          </a:prstGeom>
          <a:noFill/>
        </p:spPr>
        <p:txBody>
          <a:bodyPr wrap="square">
            <a:spAutoFit/>
          </a:bodyPr>
          <a:lstStyle/>
          <a:p>
            <a:pPr algn="l"/>
            <a:endParaRPr lang="en-US" sz="3200" b="0" i="0" dirty="0">
              <a:solidFill>
                <a:schemeClr val="bg1"/>
              </a:solidFill>
              <a:effectLst/>
              <a:latin typeface="freight-text-pro"/>
            </a:endParaRPr>
          </a:p>
        </p:txBody>
      </p:sp>
      <p:sp>
        <p:nvSpPr>
          <p:cNvPr id="2" name="Rectangle 1">
            <a:extLst>
              <a:ext uri="{FF2B5EF4-FFF2-40B4-BE49-F238E27FC236}">
                <a16:creationId xmlns:a16="http://schemas.microsoft.com/office/drawing/2014/main" id="{24D6A9A8-EAAE-E3A3-8C11-4DE8425CEB82}"/>
              </a:ext>
            </a:extLst>
          </p:cNvPr>
          <p:cNvSpPr>
            <a:spLocks noChangeArrowheads="1"/>
          </p:cNvSpPr>
          <p:nvPr/>
        </p:nvSpPr>
        <p:spPr bwMode="auto">
          <a:xfrm>
            <a:off x="718431" y="674295"/>
            <a:ext cx="11263036" cy="4709496"/>
          </a:xfrm>
          <a:prstGeom prst="rect">
            <a:avLst/>
          </a:prstGeom>
          <a:solidFill>
            <a:schemeClr val="tx2">
              <a:lumMod val="40000"/>
              <a:lumOff val="60000"/>
            </a:schemeClr>
          </a:solidFill>
          <a:ln>
            <a:noFill/>
          </a:ln>
          <a:effectLst/>
        </p:spPr>
        <p:txBody>
          <a:bodyPr vert="horz" wrap="square" lIns="0" tIns="198375" rIns="0" bIns="198375"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a:ln>
                <a:noFill/>
              </a:ln>
              <a:solidFill>
                <a:srgbClr val="000000"/>
              </a:solidFill>
              <a:effectLst/>
              <a:latin typeface="Söhne"/>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sz="2000" b="1" i="0" u="none" strike="noStrike" cap="none" normalizeH="0" baseline="0" dirty="0">
                <a:ln>
                  <a:noFill/>
                </a:ln>
                <a:solidFill>
                  <a:srgbClr val="000000"/>
                </a:solidFill>
                <a:effectLst/>
                <a:latin typeface="Söhne"/>
              </a:rPr>
              <a:t>Google Analytics(</a:t>
            </a:r>
            <a:r>
              <a:rPr lang="en-IN" sz="2000" b="1" i="0" dirty="0">
                <a:effectLst/>
                <a:latin typeface="freight-text-pro"/>
              </a:rPr>
              <a:t>KISSmetrics or Mixpanel</a:t>
            </a:r>
            <a:r>
              <a:rPr lang="en-IN" sz="2000" b="0" i="0" dirty="0">
                <a:solidFill>
                  <a:srgbClr val="091E42"/>
                </a:solidFill>
                <a:effectLst/>
                <a:latin typeface="freight-text-pro"/>
              </a:rPr>
              <a:t>)</a:t>
            </a:r>
            <a:r>
              <a:rPr kumimoji="0" lang="en-US" altLang="en-US" sz="2000" b="1" i="0" u="none" strike="noStrike" cap="none" normalizeH="0" baseline="0" dirty="0">
                <a:ln>
                  <a:noFill/>
                </a:ln>
                <a:solidFill>
                  <a:srgbClr val="000000"/>
                </a:solidFill>
                <a:effectLst/>
                <a:latin typeface="Söhne"/>
              </a:rPr>
              <a:t>:</a:t>
            </a:r>
            <a:r>
              <a:rPr kumimoji="0" lang="en-US" altLang="en-US" sz="2000" b="0" i="0" u="none" strike="noStrike" cap="none" normalizeH="0" baseline="0" dirty="0">
                <a:ln>
                  <a:noFill/>
                </a:ln>
                <a:solidFill>
                  <a:srgbClr val="000000"/>
                </a:solidFill>
                <a:effectLst/>
                <a:latin typeface="Söhne"/>
              </a:rPr>
              <a:t> A powerful web analytics tool that helps track website traffic, user behavior, conversions, and more. It provides insights to optimize website performance and marketing strategies.</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en-US" altLang="en-US" sz="2000" b="1" i="0" u="none" strike="noStrike" cap="none" normalizeH="0" baseline="0" dirty="0">
                <a:ln>
                  <a:noFill/>
                </a:ln>
                <a:solidFill>
                  <a:srgbClr val="000000"/>
                </a:solidFill>
                <a:effectLst/>
                <a:latin typeface="Söhne"/>
              </a:rPr>
              <a:t>Google Ads (formerly AdWords):</a:t>
            </a:r>
            <a:r>
              <a:rPr kumimoji="0" lang="en-US" altLang="en-US" sz="2000" b="0" i="0" u="none" strike="noStrike" cap="none" normalizeH="0" baseline="0" dirty="0">
                <a:ln>
                  <a:noFill/>
                </a:ln>
                <a:solidFill>
                  <a:srgbClr val="000000"/>
                </a:solidFill>
                <a:effectLst/>
                <a:latin typeface="Söhne"/>
              </a:rPr>
              <a:t> A platform for creating and managing online advertising campaigns. It allows you to display ads on Google's search engine and its advertising network.</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0" lang="en-US" altLang="en-US" sz="2000" b="1" i="0" u="none" strike="noStrike" cap="none" normalizeH="0" baseline="0" dirty="0">
                <a:ln>
                  <a:noFill/>
                </a:ln>
                <a:solidFill>
                  <a:srgbClr val="000000"/>
                </a:solidFill>
                <a:effectLst/>
                <a:latin typeface="Söhne"/>
              </a:rPr>
              <a:t>Social Media Management Tools (e.g., Hootsuite, Buffer):</a:t>
            </a:r>
            <a:r>
              <a:rPr kumimoji="0" lang="en-US" altLang="en-US" sz="2000" b="0" i="0" u="none" strike="noStrike" cap="none" normalizeH="0" baseline="0" dirty="0">
                <a:ln>
                  <a:noFill/>
                </a:ln>
                <a:solidFill>
                  <a:srgbClr val="000000"/>
                </a:solidFill>
                <a:effectLst/>
                <a:latin typeface="Söhne"/>
              </a:rPr>
              <a:t> These tools help schedule, manage, and analyze social media posts across various platforms. They offer features for content planning, engagement tracking, and reporting.</a:t>
            </a: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0" lang="en-US" altLang="en-US" sz="2000" b="1" i="0" u="none" strike="noStrike" cap="none" normalizeH="0" baseline="0" dirty="0">
                <a:ln>
                  <a:noFill/>
                </a:ln>
                <a:solidFill>
                  <a:srgbClr val="000000"/>
                </a:solidFill>
                <a:effectLst/>
                <a:latin typeface="Söhne"/>
              </a:rPr>
              <a:t>Email Marketing Platforms (e.g., Mailchimp, Constant Contact):</a:t>
            </a:r>
            <a:r>
              <a:rPr kumimoji="0" lang="en-US" altLang="en-US" sz="2000" b="0" i="0" u="none" strike="noStrike" cap="none" normalizeH="0" baseline="0" dirty="0">
                <a:ln>
                  <a:noFill/>
                </a:ln>
                <a:solidFill>
                  <a:srgbClr val="000000"/>
                </a:solidFill>
                <a:effectLst/>
                <a:latin typeface="Söhne"/>
              </a:rPr>
              <a:t> These tools enable businesses to create, send, and track email campaigns. They often provide templates, automation, and analytics.</a:t>
            </a:r>
          </a:p>
          <a:p>
            <a:pPr marL="0" marR="0" lvl="0" indent="0" algn="l" defTabSz="914400" rtl="0" eaLnBrk="0" fontAlgn="base" latinLnBrk="0" hangingPunct="0">
              <a:lnSpc>
                <a:spcPct val="100000"/>
              </a:lnSpc>
              <a:spcBef>
                <a:spcPct val="0"/>
              </a:spcBef>
              <a:spcAft>
                <a:spcPct val="0"/>
              </a:spcAft>
              <a:buClrTx/>
              <a:buSzTx/>
              <a:buFontTx/>
              <a:buAutoNum type="arabicPeriod" startAt="5"/>
              <a:tabLst/>
            </a:pPr>
            <a:r>
              <a:rPr kumimoji="0" lang="en-US" altLang="en-US" sz="2000" b="1" i="0" u="none" strike="noStrike" cap="none" normalizeH="0" baseline="0" dirty="0">
                <a:ln>
                  <a:noFill/>
                </a:ln>
                <a:solidFill>
                  <a:srgbClr val="000000"/>
                </a:solidFill>
                <a:effectLst/>
                <a:latin typeface="Söhne"/>
              </a:rPr>
              <a:t>Search Engine Optimization (SEO) Tools (e.g., SEMrush, Moz):</a:t>
            </a:r>
            <a:r>
              <a:rPr kumimoji="0" lang="en-US" altLang="en-US" sz="2000" b="0" i="0" u="none" strike="noStrike" cap="none" normalizeH="0" baseline="0" dirty="0">
                <a:ln>
                  <a:noFill/>
                </a:ln>
                <a:solidFill>
                  <a:srgbClr val="000000"/>
                </a:solidFill>
                <a:effectLst/>
                <a:latin typeface="Söhne"/>
              </a:rPr>
              <a:t> These tools help optimize websites for better search engine rankings. They offer insights into keyword research, backlink analysis, site auditing, and competitor analysis.</a:t>
            </a:r>
          </a:p>
        </p:txBody>
      </p:sp>
    </p:spTree>
    <p:extLst>
      <p:ext uri="{BB962C8B-B14F-4D97-AF65-F5344CB8AC3E}">
        <p14:creationId xmlns:p14="http://schemas.microsoft.com/office/powerpoint/2010/main" val="72252972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People's hands">
            <a:extLst>
              <a:ext uri="{FF2B5EF4-FFF2-40B4-BE49-F238E27FC236}">
                <a16:creationId xmlns:a16="http://schemas.microsoft.com/office/drawing/2014/main" id="{7D87B918-371C-4B31-9C7A-1D9A08C8A3BB}"/>
              </a:ext>
            </a:extLst>
          </p:cNvPr>
          <p:cNvPicPr>
            <a:picLocks noGrp="1" noChangeAspect="1"/>
          </p:cNvPicPr>
          <p:nvPr>
            <p:ph sz="half" idx="4294967295"/>
          </p:nvPr>
        </p:nvPicPr>
        <p:blipFill rotWithShape="1">
          <a:blip r:embed="rId3">
            <a:extLst>
              <a:ext uri="{28A0092B-C50C-407E-A947-70E740481C1C}">
                <a14:useLocalDpi xmlns:a14="http://schemas.microsoft.com/office/drawing/2010/main" val="0"/>
              </a:ext>
            </a:extLst>
          </a:blip>
          <a:srcRect/>
          <a:stretch/>
        </p:blipFill>
        <p:spPr>
          <a:xfrm>
            <a:off x="0" y="0"/>
            <a:ext cx="12188825" cy="6856413"/>
          </a:xfrm>
        </p:spPr>
      </p:pic>
      <p:sp>
        <p:nvSpPr>
          <p:cNvPr id="8" name="object 3" descr="Blue rectangle">
            <a:extLst>
              <a:ext uri="{FF2B5EF4-FFF2-40B4-BE49-F238E27FC236}">
                <a16:creationId xmlns:a16="http://schemas.microsoft.com/office/drawing/2014/main" id="{A277388B-76FD-44C4-B506-F8A157E57C65}"/>
              </a:ext>
            </a:extLst>
          </p:cNvPr>
          <p:cNvSpPr/>
          <p:nvPr/>
        </p:nvSpPr>
        <p:spPr>
          <a:xfrm>
            <a:off x="0" y="0"/>
            <a:ext cx="12189600" cy="6858000"/>
          </a:xfrm>
          <a:custGeom>
            <a:avLst/>
            <a:gdLst/>
            <a:ahLst/>
            <a:cxnLst/>
            <a:rect l="l" t="t" r="r" b="b"/>
            <a:pathLst>
              <a:path w="12189460" h="6858000">
                <a:moveTo>
                  <a:pt x="0" y="6858000"/>
                </a:moveTo>
                <a:lnTo>
                  <a:pt x="12188952" y="6858000"/>
                </a:lnTo>
                <a:lnTo>
                  <a:pt x="12188952" y="0"/>
                </a:lnTo>
                <a:lnTo>
                  <a:pt x="0" y="0"/>
                </a:lnTo>
                <a:lnTo>
                  <a:pt x="0" y="6858000"/>
                </a:lnTo>
                <a:close/>
              </a:path>
            </a:pathLst>
          </a:custGeom>
          <a:solidFill>
            <a:schemeClr val="tx1">
              <a:alpha val="69999"/>
            </a:schemeClr>
          </a:solidFill>
        </p:spPr>
        <p:txBody>
          <a:bodyPr wrap="square" lIns="0" tIns="0" rIns="0" bIns="0" rtlCol="0"/>
          <a:lstStyle/>
          <a:p>
            <a:pPr algn="just">
              <a:buFont typeface="+mj-lt"/>
              <a:buAutoNum type="arabicPeriod"/>
            </a:pPr>
            <a:endParaRPr lang="en-IN" b="0" i="0" dirty="0">
              <a:solidFill>
                <a:schemeClr val="bg1"/>
              </a:solidFill>
              <a:effectLst/>
              <a:latin typeface="freight-text-pro"/>
            </a:endParaRPr>
          </a:p>
        </p:txBody>
      </p:sp>
      <p:sp>
        <p:nvSpPr>
          <p:cNvPr id="5" name="TextBox 4">
            <a:extLst>
              <a:ext uri="{FF2B5EF4-FFF2-40B4-BE49-F238E27FC236}">
                <a16:creationId xmlns:a16="http://schemas.microsoft.com/office/drawing/2014/main" id="{6DBEF9A4-9338-65D7-B4D0-968362613130}"/>
              </a:ext>
            </a:extLst>
          </p:cNvPr>
          <p:cNvSpPr txBox="1"/>
          <p:nvPr/>
        </p:nvSpPr>
        <p:spPr>
          <a:xfrm>
            <a:off x="499620" y="1012850"/>
            <a:ext cx="11481847" cy="584775"/>
          </a:xfrm>
          <a:prstGeom prst="rect">
            <a:avLst/>
          </a:prstGeom>
          <a:noFill/>
        </p:spPr>
        <p:txBody>
          <a:bodyPr wrap="square">
            <a:spAutoFit/>
          </a:bodyPr>
          <a:lstStyle/>
          <a:p>
            <a:pPr algn="l"/>
            <a:endParaRPr lang="en-US" sz="3200" b="0" i="0" dirty="0">
              <a:solidFill>
                <a:schemeClr val="bg1"/>
              </a:solidFill>
              <a:effectLst/>
              <a:latin typeface="freight-text-pro"/>
            </a:endParaRPr>
          </a:p>
        </p:txBody>
      </p:sp>
      <p:sp>
        <p:nvSpPr>
          <p:cNvPr id="3" name="TextBox 2">
            <a:extLst>
              <a:ext uri="{FF2B5EF4-FFF2-40B4-BE49-F238E27FC236}">
                <a16:creationId xmlns:a16="http://schemas.microsoft.com/office/drawing/2014/main" id="{F808F813-6E65-307E-F3F0-469CB2C6150F}"/>
              </a:ext>
            </a:extLst>
          </p:cNvPr>
          <p:cNvSpPr txBox="1"/>
          <p:nvPr/>
        </p:nvSpPr>
        <p:spPr>
          <a:xfrm>
            <a:off x="499619" y="502550"/>
            <a:ext cx="11481847" cy="5632311"/>
          </a:xfrm>
          <a:prstGeom prst="rect">
            <a:avLst/>
          </a:prstGeom>
          <a:solidFill>
            <a:schemeClr val="tx2">
              <a:lumMod val="40000"/>
              <a:lumOff val="60000"/>
            </a:schemeClr>
          </a:solid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AutoNum type="arabicPeriod" startAt="6"/>
              <a:tabLst/>
            </a:pPr>
            <a:r>
              <a:rPr kumimoji="0" lang="en-US" altLang="en-US" sz="2000" b="1" i="0" u="none" strike="noStrike" cap="none" normalizeH="0" baseline="0" dirty="0">
                <a:ln>
                  <a:noFill/>
                </a:ln>
                <a:solidFill>
                  <a:srgbClr val="000000"/>
                </a:solidFill>
                <a:effectLst/>
                <a:latin typeface="Söhne"/>
              </a:rPr>
              <a:t>Content Management Systems (CMS) (e.g., WordPress, Drupal):</a:t>
            </a:r>
            <a:r>
              <a:rPr kumimoji="0" lang="en-US" altLang="en-US" sz="2000" b="0" i="0" u="none" strike="noStrike" cap="none" normalizeH="0" baseline="0" dirty="0">
                <a:ln>
                  <a:noFill/>
                </a:ln>
                <a:solidFill>
                  <a:srgbClr val="000000"/>
                </a:solidFill>
                <a:effectLst/>
                <a:latin typeface="Söhne"/>
              </a:rPr>
              <a:t> While primarily used for website management, CMS platforms support content creation, publishing, and SEO optimization.</a:t>
            </a:r>
          </a:p>
          <a:p>
            <a:pPr marL="0" marR="0" lvl="0" indent="0" algn="l" defTabSz="914400" rtl="0" eaLnBrk="0" fontAlgn="base" latinLnBrk="0" hangingPunct="0">
              <a:lnSpc>
                <a:spcPct val="100000"/>
              </a:lnSpc>
              <a:spcBef>
                <a:spcPct val="0"/>
              </a:spcBef>
              <a:spcAft>
                <a:spcPct val="0"/>
              </a:spcAft>
              <a:buClrTx/>
              <a:buSzTx/>
              <a:buFontTx/>
              <a:buAutoNum type="arabicPeriod" startAt="7"/>
              <a:tabLst/>
            </a:pPr>
            <a:r>
              <a:rPr kumimoji="0" lang="en-US" altLang="en-US" sz="2000" b="1" i="0" u="none" strike="noStrike" cap="none" normalizeH="0" baseline="0" dirty="0">
                <a:ln>
                  <a:noFill/>
                </a:ln>
                <a:solidFill>
                  <a:srgbClr val="000000"/>
                </a:solidFill>
                <a:effectLst/>
                <a:latin typeface="Söhne"/>
              </a:rPr>
              <a:t>Customer Relationship Management (CRM) Software (e.g., Salesforce, HubSpot):</a:t>
            </a:r>
            <a:r>
              <a:rPr kumimoji="0" lang="en-US" altLang="en-US" sz="2000" b="0" i="0" u="none" strike="noStrike" cap="none" normalizeH="0" baseline="0" dirty="0">
                <a:ln>
                  <a:noFill/>
                </a:ln>
                <a:solidFill>
                  <a:srgbClr val="000000"/>
                </a:solidFill>
                <a:effectLst/>
                <a:latin typeface="Söhne"/>
              </a:rPr>
              <a:t> These tools manage and analyze customer interactions, helping marketers personalize campaigns and track leads.</a:t>
            </a:r>
          </a:p>
          <a:p>
            <a:pPr marL="0" marR="0" lvl="0" indent="0" algn="l" defTabSz="914400" rtl="0" eaLnBrk="0" fontAlgn="base" latinLnBrk="0" hangingPunct="0">
              <a:lnSpc>
                <a:spcPct val="100000"/>
              </a:lnSpc>
              <a:spcBef>
                <a:spcPct val="0"/>
              </a:spcBef>
              <a:spcAft>
                <a:spcPct val="0"/>
              </a:spcAft>
              <a:buClrTx/>
              <a:buSzTx/>
              <a:buFontTx/>
              <a:buAutoNum type="arabicPeriod" startAt="8"/>
              <a:tabLst/>
            </a:pPr>
            <a:r>
              <a:rPr kumimoji="0" lang="en-US" altLang="en-US" sz="2000" b="1" i="0" u="none" strike="noStrike" cap="none" normalizeH="0" baseline="0" dirty="0">
                <a:ln>
                  <a:noFill/>
                </a:ln>
                <a:solidFill>
                  <a:srgbClr val="000000"/>
                </a:solidFill>
                <a:effectLst/>
                <a:latin typeface="Söhne"/>
              </a:rPr>
              <a:t>Marketing Automation Platforms (e.g., Marketo, Eloqua):</a:t>
            </a:r>
            <a:r>
              <a:rPr kumimoji="0" lang="en-US" altLang="en-US" sz="2000" b="0" i="0" u="none" strike="noStrike" cap="none" normalizeH="0" baseline="0" dirty="0">
                <a:ln>
                  <a:noFill/>
                </a:ln>
                <a:solidFill>
                  <a:srgbClr val="000000"/>
                </a:solidFill>
                <a:effectLst/>
                <a:latin typeface="Söhne"/>
              </a:rPr>
              <a:t> These tools automate marketing tasks such as email campaigns, lead nurturing, and customer segmentation to improve efficiency.</a:t>
            </a:r>
          </a:p>
          <a:p>
            <a:pPr marL="0" marR="0" lvl="0" indent="0" algn="l" defTabSz="914400" rtl="0" eaLnBrk="0" fontAlgn="base" latinLnBrk="0" hangingPunct="0">
              <a:lnSpc>
                <a:spcPct val="100000"/>
              </a:lnSpc>
              <a:spcBef>
                <a:spcPct val="0"/>
              </a:spcBef>
              <a:spcAft>
                <a:spcPct val="0"/>
              </a:spcAft>
              <a:buClrTx/>
              <a:buSzTx/>
              <a:buFontTx/>
              <a:buAutoNum type="arabicPeriod" startAt="9"/>
              <a:tabLst/>
            </a:pPr>
            <a:r>
              <a:rPr kumimoji="0" lang="en-US" altLang="en-US" sz="2000" b="1" i="0" u="none" strike="noStrike" cap="none" normalizeH="0" baseline="0" dirty="0">
                <a:ln>
                  <a:noFill/>
                </a:ln>
                <a:solidFill>
                  <a:srgbClr val="000000"/>
                </a:solidFill>
                <a:effectLst/>
                <a:latin typeface="Söhne"/>
              </a:rPr>
              <a:t>Pay-Per-Click (PPC) Management Tools (e.g., WordStream, Optmyzr):</a:t>
            </a:r>
            <a:r>
              <a:rPr kumimoji="0" lang="en-US" altLang="en-US" sz="2000" b="0" i="0" u="none" strike="noStrike" cap="none" normalizeH="0" baseline="0" dirty="0">
                <a:ln>
                  <a:noFill/>
                </a:ln>
                <a:solidFill>
                  <a:srgbClr val="000000"/>
                </a:solidFill>
                <a:effectLst/>
                <a:latin typeface="Söhne"/>
              </a:rPr>
              <a:t> Designed for managing PPC campaigns, these tools aid in keyword optimization, ad creation, and performance tracking.</a:t>
            </a:r>
          </a:p>
          <a:p>
            <a:pPr marL="0" marR="0" lvl="0" indent="0" algn="l" defTabSz="914400" rtl="0" eaLnBrk="0" fontAlgn="base" latinLnBrk="0" hangingPunct="0">
              <a:lnSpc>
                <a:spcPct val="100000"/>
              </a:lnSpc>
              <a:spcBef>
                <a:spcPct val="0"/>
              </a:spcBef>
              <a:spcAft>
                <a:spcPct val="0"/>
              </a:spcAft>
              <a:buClrTx/>
              <a:buSzTx/>
              <a:buFontTx/>
              <a:buAutoNum type="arabicPeriod" startAt="10"/>
              <a:tabLst/>
            </a:pPr>
            <a:r>
              <a:rPr kumimoji="0" lang="en-US" altLang="en-US" sz="2000" b="1" i="0" u="none" strike="noStrike" cap="none" normalizeH="0" baseline="0" dirty="0">
                <a:ln>
                  <a:noFill/>
                </a:ln>
                <a:solidFill>
                  <a:srgbClr val="000000"/>
                </a:solidFill>
                <a:effectLst/>
                <a:latin typeface="Söhne"/>
              </a:rPr>
              <a:t>Heatmap and User Behavior Tools (e.g., Crazy Egg, Hotjar):</a:t>
            </a:r>
            <a:r>
              <a:rPr kumimoji="0" lang="en-US" altLang="en-US" sz="2000" b="0" i="0" u="none" strike="noStrike" cap="none" normalizeH="0" baseline="0" dirty="0">
                <a:ln>
                  <a:noFill/>
                </a:ln>
                <a:solidFill>
                  <a:srgbClr val="000000"/>
                </a:solidFill>
                <a:effectLst/>
                <a:latin typeface="Söhne"/>
              </a:rPr>
              <a:t> These tools visually represent how users interact with a website through heatmaps, session recordings, and user behavior analysis.</a:t>
            </a:r>
          </a:p>
          <a:p>
            <a:pPr marL="0" marR="0" lvl="0" indent="0" algn="l" defTabSz="914400" rtl="0" eaLnBrk="0" fontAlgn="base" latinLnBrk="0" hangingPunct="0">
              <a:lnSpc>
                <a:spcPct val="100000"/>
              </a:lnSpc>
              <a:spcBef>
                <a:spcPct val="0"/>
              </a:spcBef>
              <a:spcAft>
                <a:spcPct val="0"/>
              </a:spcAft>
              <a:buClrTx/>
              <a:buSzTx/>
              <a:buFontTx/>
              <a:buAutoNum type="arabicPeriod" startAt="11"/>
              <a:tabLst/>
            </a:pPr>
            <a:r>
              <a:rPr kumimoji="0" lang="en-US" altLang="en-US" sz="2000" b="1" i="0" u="none" strike="noStrike" cap="none" normalizeH="0" baseline="0" dirty="0">
                <a:ln>
                  <a:noFill/>
                </a:ln>
                <a:solidFill>
                  <a:srgbClr val="000000"/>
                </a:solidFill>
                <a:effectLst/>
                <a:latin typeface="Söhne"/>
              </a:rPr>
              <a:t>Social Media Analytics Tools (e.g., Sprout Social, Socialbakers):</a:t>
            </a:r>
            <a:r>
              <a:rPr kumimoji="0" lang="en-US" altLang="en-US" sz="2000" b="0" i="0" u="none" strike="noStrike" cap="none" normalizeH="0" baseline="0" dirty="0">
                <a:ln>
                  <a:noFill/>
                </a:ln>
                <a:solidFill>
                  <a:srgbClr val="000000"/>
                </a:solidFill>
                <a:effectLst/>
                <a:latin typeface="Söhne"/>
              </a:rPr>
              <a:t> These platforms provide in-depth insights into social media engagement, demographics, and campaign performance.</a:t>
            </a:r>
          </a:p>
          <a:p>
            <a:pPr marL="0" marR="0" lvl="0" indent="0" algn="l" defTabSz="914400" rtl="0" eaLnBrk="0" fontAlgn="base" latinLnBrk="0" hangingPunct="0">
              <a:lnSpc>
                <a:spcPct val="100000"/>
              </a:lnSpc>
              <a:spcBef>
                <a:spcPct val="0"/>
              </a:spcBef>
              <a:spcAft>
                <a:spcPct val="0"/>
              </a:spcAft>
              <a:buClrTx/>
              <a:buSzTx/>
              <a:buFontTx/>
              <a:buAutoNum type="arabicPeriod" startAt="12"/>
              <a:tabLst/>
            </a:pPr>
            <a:r>
              <a:rPr kumimoji="0" lang="en-US" altLang="en-US" sz="2000" b="1" i="0" u="none" strike="noStrike" cap="none" normalizeH="0" baseline="0" dirty="0">
                <a:ln>
                  <a:noFill/>
                </a:ln>
                <a:solidFill>
                  <a:srgbClr val="000000"/>
                </a:solidFill>
                <a:effectLst/>
                <a:latin typeface="Söhne"/>
              </a:rPr>
              <a:t>Affiliate Marketing Platforms (e.g., ShareASale, ClickBank):</a:t>
            </a:r>
            <a:r>
              <a:rPr kumimoji="0" lang="en-US" altLang="en-US" sz="2000" b="0" i="0" u="none" strike="noStrike" cap="none" normalizeH="0" baseline="0" dirty="0">
                <a:ln>
                  <a:noFill/>
                </a:ln>
                <a:solidFill>
                  <a:srgbClr val="000000"/>
                </a:solidFill>
                <a:effectLst/>
                <a:latin typeface="Söhne"/>
              </a:rPr>
              <a:t> These networks connect businesses with affiliates who promote their products or services in exchange for a commission.</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Söhne"/>
              </a:rPr>
              <a:t>Remember that the choice of tools depends on your specific goals and needs. It's essential to research and choose tools that align with your digital marketing strategies and provide the features you require.</a:t>
            </a: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2000" b="0" i="0" u="none" strike="noStrike" cap="none" normalizeH="0" baseline="0" dirty="0">
                <a:ln>
                  <a:noFill/>
                </a:ln>
                <a:solidFill>
                  <a:srgbClr val="000000"/>
                </a:solidFill>
                <a:effectLst/>
                <a:latin typeface="Söhne"/>
              </a:rPr>
            </a:b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36733955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People's hands">
            <a:extLst>
              <a:ext uri="{FF2B5EF4-FFF2-40B4-BE49-F238E27FC236}">
                <a16:creationId xmlns:a16="http://schemas.microsoft.com/office/drawing/2014/main" id="{7D87B918-371C-4B31-9C7A-1D9A08C8A3BB}"/>
              </a:ext>
            </a:extLst>
          </p:cNvPr>
          <p:cNvPicPr>
            <a:picLocks noGrp="1" noChangeAspect="1"/>
          </p:cNvPicPr>
          <p:nvPr>
            <p:ph sz="half" idx="4294967295"/>
          </p:nvPr>
        </p:nvPicPr>
        <p:blipFill rotWithShape="1">
          <a:blip r:embed="rId3">
            <a:extLst>
              <a:ext uri="{28A0092B-C50C-407E-A947-70E740481C1C}">
                <a14:useLocalDpi xmlns:a14="http://schemas.microsoft.com/office/drawing/2010/main" val="0"/>
              </a:ext>
            </a:extLst>
          </a:blip>
          <a:srcRect/>
          <a:stretch/>
        </p:blipFill>
        <p:spPr>
          <a:xfrm>
            <a:off x="0" y="0"/>
            <a:ext cx="12188825" cy="6856413"/>
          </a:xfrm>
        </p:spPr>
      </p:pic>
      <p:sp>
        <p:nvSpPr>
          <p:cNvPr id="8" name="object 3" descr="Blue rectangle">
            <a:extLst>
              <a:ext uri="{FF2B5EF4-FFF2-40B4-BE49-F238E27FC236}">
                <a16:creationId xmlns:a16="http://schemas.microsoft.com/office/drawing/2014/main" id="{A277388B-76FD-44C4-B506-F8A157E57C65}"/>
              </a:ext>
            </a:extLst>
          </p:cNvPr>
          <p:cNvSpPr/>
          <p:nvPr/>
        </p:nvSpPr>
        <p:spPr>
          <a:xfrm>
            <a:off x="0" y="0"/>
            <a:ext cx="12189600" cy="6858000"/>
          </a:xfrm>
          <a:custGeom>
            <a:avLst/>
            <a:gdLst/>
            <a:ahLst/>
            <a:cxnLst/>
            <a:rect l="l" t="t" r="r" b="b"/>
            <a:pathLst>
              <a:path w="12189460" h="6858000">
                <a:moveTo>
                  <a:pt x="0" y="6858000"/>
                </a:moveTo>
                <a:lnTo>
                  <a:pt x="12188952" y="6858000"/>
                </a:lnTo>
                <a:lnTo>
                  <a:pt x="12188952" y="0"/>
                </a:lnTo>
                <a:lnTo>
                  <a:pt x="0" y="0"/>
                </a:lnTo>
                <a:lnTo>
                  <a:pt x="0" y="6858000"/>
                </a:lnTo>
                <a:close/>
              </a:path>
            </a:pathLst>
          </a:custGeom>
          <a:solidFill>
            <a:schemeClr val="tx1">
              <a:alpha val="69999"/>
            </a:schemeClr>
          </a:solidFill>
        </p:spPr>
        <p:txBody>
          <a:bodyPr wrap="square" lIns="0" tIns="0" rIns="0" bIns="0" rtlCol="0"/>
          <a:lstStyle/>
          <a:p>
            <a:pPr algn="just">
              <a:buFont typeface="+mj-lt"/>
              <a:buAutoNum type="arabicPeriod"/>
            </a:pPr>
            <a:endParaRPr lang="en-IN" b="0" i="0" dirty="0">
              <a:solidFill>
                <a:schemeClr val="bg1"/>
              </a:solidFill>
              <a:effectLst/>
              <a:latin typeface="freight-text-pro"/>
            </a:endParaRPr>
          </a:p>
        </p:txBody>
      </p:sp>
      <p:sp>
        <p:nvSpPr>
          <p:cNvPr id="5" name="TextBox 4">
            <a:extLst>
              <a:ext uri="{FF2B5EF4-FFF2-40B4-BE49-F238E27FC236}">
                <a16:creationId xmlns:a16="http://schemas.microsoft.com/office/drawing/2014/main" id="{6DBEF9A4-9338-65D7-B4D0-968362613130}"/>
              </a:ext>
            </a:extLst>
          </p:cNvPr>
          <p:cNvSpPr txBox="1"/>
          <p:nvPr/>
        </p:nvSpPr>
        <p:spPr>
          <a:xfrm>
            <a:off x="499620" y="1012850"/>
            <a:ext cx="11481847" cy="584775"/>
          </a:xfrm>
          <a:prstGeom prst="rect">
            <a:avLst/>
          </a:prstGeom>
          <a:noFill/>
        </p:spPr>
        <p:txBody>
          <a:bodyPr wrap="square">
            <a:spAutoFit/>
          </a:bodyPr>
          <a:lstStyle/>
          <a:p>
            <a:pPr algn="l"/>
            <a:endParaRPr lang="en-US" sz="3200" b="0" i="0" dirty="0">
              <a:solidFill>
                <a:schemeClr val="bg1"/>
              </a:solidFill>
              <a:effectLst/>
              <a:latin typeface="freight-text-pro"/>
            </a:endParaRPr>
          </a:p>
        </p:txBody>
      </p:sp>
      <p:sp>
        <p:nvSpPr>
          <p:cNvPr id="3" name="TextBox 2">
            <a:extLst>
              <a:ext uri="{FF2B5EF4-FFF2-40B4-BE49-F238E27FC236}">
                <a16:creationId xmlns:a16="http://schemas.microsoft.com/office/drawing/2014/main" id="{3B5F1440-0C44-B8F8-7331-AA1D4ADE1F5B}"/>
              </a:ext>
            </a:extLst>
          </p:cNvPr>
          <p:cNvSpPr txBox="1"/>
          <p:nvPr/>
        </p:nvSpPr>
        <p:spPr>
          <a:xfrm>
            <a:off x="2442704" y="475210"/>
            <a:ext cx="7303416" cy="5509200"/>
          </a:xfrm>
          <a:prstGeom prst="rect">
            <a:avLst/>
          </a:prstGeom>
          <a:solidFill>
            <a:schemeClr val="tx1">
              <a:lumMod val="85000"/>
              <a:lumOff val="15000"/>
            </a:schemeClr>
          </a:solidFill>
        </p:spPr>
        <p:txBody>
          <a:bodyPr wrap="square">
            <a:spAutoFit/>
          </a:bodyPr>
          <a:lstStyle/>
          <a:p>
            <a:pPr algn="ctr"/>
            <a:r>
              <a:rPr lang="en-IN" sz="8800" b="1" i="0" dirty="0">
                <a:solidFill>
                  <a:schemeClr val="accent3">
                    <a:lumMod val="20000"/>
                    <a:lumOff val="80000"/>
                  </a:schemeClr>
                </a:solidFill>
                <a:effectLst/>
                <a:latin typeface="circular"/>
              </a:rPr>
              <a:t>Terminologies In </a:t>
            </a:r>
          </a:p>
          <a:p>
            <a:pPr algn="ctr"/>
            <a:r>
              <a:rPr lang="en-IN" sz="8800" b="1" i="0" dirty="0">
                <a:solidFill>
                  <a:schemeClr val="accent3">
                    <a:lumMod val="20000"/>
                    <a:lumOff val="80000"/>
                  </a:schemeClr>
                </a:solidFill>
                <a:effectLst/>
                <a:latin typeface="circular"/>
              </a:rPr>
              <a:t>Digital Marketing</a:t>
            </a:r>
          </a:p>
        </p:txBody>
      </p:sp>
    </p:spTree>
    <p:extLst>
      <p:ext uri="{BB962C8B-B14F-4D97-AF65-F5344CB8AC3E}">
        <p14:creationId xmlns:p14="http://schemas.microsoft.com/office/powerpoint/2010/main" val="336118034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People's hands">
            <a:extLst>
              <a:ext uri="{FF2B5EF4-FFF2-40B4-BE49-F238E27FC236}">
                <a16:creationId xmlns:a16="http://schemas.microsoft.com/office/drawing/2014/main" id="{7D87B918-371C-4B31-9C7A-1D9A08C8A3BB}"/>
              </a:ext>
            </a:extLst>
          </p:cNvPr>
          <p:cNvPicPr>
            <a:picLocks noGrp="1" noChangeAspect="1"/>
          </p:cNvPicPr>
          <p:nvPr>
            <p:ph sz="half" idx="4294967295"/>
          </p:nvPr>
        </p:nvPicPr>
        <p:blipFill rotWithShape="1">
          <a:blip r:embed="rId3">
            <a:extLst>
              <a:ext uri="{28A0092B-C50C-407E-A947-70E740481C1C}">
                <a14:useLocalDpi xmlns:a14="http://schemas.microsoft.com/office/drawing/2010/main" val="0"/>
              </a:ext>
            </a:extLst>
          </a:blip>
          <a:srcRect/>
          <a:stretch/>
        </p:blipFill>
        <p:spPr>
          <a:xfrm>
            <a:off x="0" y="0"/>
            <a:ext cx="12188825" cy="6856413"/>
          </a:xfrm>
        </p:spPr>
      </p:pic>
      <p:sp>
        <p:nvSpPr>
          <p:cNvPr id="8" name="object 3" descr="Blue rectangle">
            <a:extLst>
              <a:ext uri="{FF2B5EF4-FFF2-40B4-BE49-F238E27FC236}">
                <a16:creationId xmlns:a16="http://schemas.microsoft.com/office/drawing/2014/main" id="{A277388B-76FD-44C4-B506-F8A157E57C65}"/>
              </a:ext>
            </a:extLst>
          </p:cNvPr>
          <p:cNvSpPr/>
          <p:nvPr/>
        </p:nvSpPr>
        <p:spPr>
          <a:xfrm>
            <a:off x="0" y="0"/>
            <a:ext cx="12189600" cy="6858000"/>
          </a:xfrm>
          <a:custGeom>
            <a:avLst/>
            <a:gdLst/>
            <a:ahLst/>
            <a:cxnLst/>
            <a:rect l="l" t="t" r="r" b="b"/>
            <a:pathLst>
              <a:path w="12189460" h="6858000">
                <a:moveTo>
                  <a:pt x="0" y="6858000"/>
                </a:moveTo>
                <a:lnTo>
                  <a:pt x="12188952" y="6858000"/>
                </a:lnTo>
                <a:lnTo>
                  <a:pt x="12188952" y="0"/>
                </a:lnTo>
                <a:lnTo>
                  <a:pt x="0" y="0"/>
                </a:lnTo>
                <a:lnTo>
                  <a:pt x="0" y="6858000"/>
                </a:lnTo>
                <a:close/>
              </a:path>
            </a:pathLst>
          </a:custGeom>
          <a:solidFill>
            <a:schemeClr val="tx1">
              <a:alpha val="69999"/>
            </a:schemeClr>
          </a:solidFill>
        </p:spPr>
        <p:txBody>
          <a:bodyPr wrap="square" lIns="0" tIns="0" rIns="0" bIns="0" rtlCol="0"/>
          <a:lstStyle/>
          <a:p>
            <a:pPr algn="l">
              <a:buFont typeface="+mj-lt"/>
              <a:buAutoNum type="arabicPeriod"/>
            </a:pPr>
            <a:endParaRPr lang="en-US" b="0" i="0" dirty="0">
              <a:solidFill>
                <a:srgbClr val="374151"/>
              </a:solidFill>
              <a:effectLst/>
              <a:latin typeface="Söhne"/>
            </a:endParaRPr>
          </a:p>
        </p:txBody>
      </p:sp>
      <p:sp>
        <p:nvSpPr>
          <p:cNvPr id="5" name="TextBox 4">
            <a:extLst>
              <a:ext uri="{FF2B5EF4-FFF2-40B4-BE49-F238E27FC236}">
                <a16:creationId xmlns:a16="http://schemas.microsoft.com/office/drawing/2014/main" id="{6DBEF9A4-9338-65D7-B4D0-968362613130}"/>
              </a:ext>
            </a:extLst>
          </p:cNvPr>
          <p:cNvSpPr txBox="1"/>
          <p:nvPr/>
        </p:nvSpPr>
        <p:spPr>
          <a:xfrm>
            <a:off x="499620" y="1012850"/>
            <a:ext cx="11481847" cy="584775"/>
          </a:xfrm>
          <a:prstGeom prst="rect">
            <a:avLst/>
          </a:prstGeom>
          <a:noFill/>
        </p:spPr>
        <p:txBody>
          <a:bodyPr wrap="square">
            <a:spAutoFit/>
          </a:bodyPr>
          <a:lstStyle/>
          <a:p>
            <a:pPr algn="l"/>
            <a:endParaRPr lang="en-US" sz="3200" b="0" i="0" dirty="0">
              <a:solidFill>
                <a:schemeClr val="bg1"/>
              </a:solidFill>
              <a:effectLst/>
              <a:latin typeface="freight-text-pro"/>
            </a:endParaRPr>
          </a:p>
        </p:txBody>
      </p:sp>
      <p:sp>
        <p:nvSpPr>
          <p:cNvPr id="3" name="TextBox 2">
            <a:extLst>
              <a:ext uri="{FF2B5EF4-FFF2-40B4-BE49-F238E27FC236}">
                <a16:creationId xmlns:a16="http://schemas.microsoft.com/office/drawing/2014/main" id="{7E5FD69B-BF19-AD70-AFFF-4A68FA461776}"/>
              </a:ext>
            </a:extLst>
          </p:cNvPr>
          <p:cNvSpPr txBox="1"/>
          <p:nvPr/>
        </p:nvSpPr>
        <p:spPr>
          <a:xfrm>
            <a:off x="292263" y="98839"/>
            <a:ext cx="6438476" cy="1569660"/>
          </a:xfrm>
          <a:prstGeom prst="rect">
            <a:avLst/>
          </a:prstGeom>
          <a:noFill/>
        </p:spPr>
        <p:txBody>
          <a:bodyPr wrap="square">
            <a:spAutoFit/>
          </a:bodyPr>
          <a:lstStyle/>
          <a:p>
            <a:pPr algn="l"/>
            <a:r>
              <a:rPr lang="en-US" sz="2400" b="1" i="0" dirty="0">
                <a:solidFill>
                  <a:srgbClr val="FF0000"/>
                </a:solidFill>
                <a:effectLst/>
                <a:latin typeface="Söhne"/>
              </a:rPr>
              <a:t>Bounce Rate</a:t>
            </a:r>
            <a:r>
              <a:rPr lang="en-US" sz="2400" b="0" i="0" dirty="0">
                <a:solidFill>
                  <a:schemeClr val="bg1"/>
                </a:solidFill>
                <a:effectLst/>
                <a:latin typeface="Söhne"/>
              </a:rPr>
              <a:t>: The percentage of website visitors who navigate away from the site after viewing only one page. A high bounce rate might indicate that visitors didn't find what they were looking for.</a:t>
            </a:r>
          </a:p>
        </p:txBody>
      </p:sp>
      <p:pic>
        <p:nvPicPr>
          <p:cNvPr id="1026" name="Picture 2" descr="Bounce Rate - Definition and ways to reduce it - Seobility Wiki">
            <a:extLst>
              <a:ext uri="{FF2B5EF4-FFF2-40B4-BE49-F238E27FC236}">
                <a16:creationId xmlns:a16="http://schemas.microsoft.com/office/drawing/2014/main" id="{23DB366D-7FCF-2308-80C1-DB1F4A36D03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39375" y="98839"/>
            <a:ext cx="5060362" cy="382338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What are Pageviews? Definition and Explanation - Seobility Wiki">
            <a:extLst>
              <a:ext uri="{FF2B5EF4-FFF2-40B4-BE49-F238E27FC236}">
                <a16:creationId xmlns:a16="http://schemas.microsoft.com/office/drawing/2014/main" id="{17979A4B-E521-9040-E6A6-64D756187A8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0738" y="2582510"/>
            <a:ext cx="4942855" cy="373460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4DDD922-8AA4-1F5F-CE4C-1DD63DCDD36D}"/>
              </a:ext>
            </a:extLst>
          </p:cNvPr>
          <p:cNvSpPr txBox="1"/>
          <p:nvPr/>
        </p:nvSpPr>
        <p:spPr>
          <a:xfrm>
            <a:off x="6007231" y="4836235"/>
            <a:ext cx="6094428" cy="1200329"/>
          </a:xfrm>
          <a:prstGeom prst="rect">
            <a:avLst/>
          </a:prstGeom>
          <a:noFill/>
        </p:spPr>
        <p:txBody>
          <a:bodyPr wrap="square">
            <a:spAutoFit/>
          </a:bodyPr>
          <a:lstStyle/>
          <a:p>
            <a:pPr lvl="1"/>
            <a:r>
              <a:rPr lang="en-US" sz="2400" b="1" i="0" dirty="0">
                <a:solidFill>
                  <a:srgbClr val="FF0000"/>
                </a:solidFill>
                <a:effectLst/>
                <a:latin typeface="Söhne"/>
              </a:rPr>
              <a:t>Pageviews</a:t>
            </a:r>
            <a:r>
              <a:rPr lang="en-US" sz="2400" b="0" i="0" dirty="0">
                <a:solidFill>
                  <a:schemeClr val="bg1"/>
                </a:solidFill>
                <a:effectLst/>
                <a:latin typeface="Söhne"/>
              </a:rPr>
              <a:t>: The total number of times a webpage has been viewed. Multiple views from the same user are counted.</a:t>
            </a:r>
          </a:p>
        </p:txBody>
      </p:sp>
    </p:spTree>
    <p:extLst>
      <p:ext uri="{BB962C8B-B14F-4D97-AF65-F5344CB8AC3E}">
        <p14:creationId xmlns:p14="http://schemas.microsoft.com/office/powerpoint/2010/main" val="38424466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People's hands">
            <a:extLst>
              <a:ext uri="{FF2B5EF4-FFF2-40B4-BE49-F238E27FC236}">
                <a16:creationId xmlns:a16="http://schemas.microsoft.com/office/drawing/2014/main" id="{7D87B918-371C-4B31-9C7A-1D9A08C8A3BB}"/>
              </a:ext>
            </a:extLst>
          </p:cNvPr>
          <p:cNvPicPr>
            <a:picLocks noGrp="1" noChangeAspect="1"/>
          </p:cNvPicPr>
          <p:nvPr>
            <p:ph sz="half" idx="4294967295"/>
          </p:nvPr>
        </p:nvPicPr>
        <p:blipFill rotWithShape="1">
          <a:blip r:embed="rId3">
            <a:extLst>
              <a:ext uri="{28A0092B-C50C-407E-A947-70E740481C1C}">
                <a14:useLocalDpi xmlns:a14="http://schemas.microsoft.com/office/drawing/2010/main" val="0"/>
              </a:ext>
            </a:extLst>
          </a:blip>
          <a:srcRect/>
          <a:stretch/>
        </p:blipFill>
        <p:spPr>
          <a:xfrm>
            <a:off x="0" y="0"/>
            <a:ext cx="12188825" cy="6856413"/>
          </a:xfrm>
        </p:spPr>
      </p:pic>
      <p:sp>
        <p:nvSpPr>
          <p:cNvPr id="8" name="object 3" descr="Blue rectangle">
            <a:extLst>
              <a:ext uri="{FF2B5EF4-FFF2-40B4-BE49-F238E27FC236}">
                <a16:creationId xmlns:a16="http://schemas.microsoft.com/office/drawing/2014/main" id="{A277388B-76FD-44C4-B506-F8A157E57C65}"/>
              </a:ext>
            </a:extLst>
          </p:cNvPr>
          <p:cNvSpPr/>
          <p:nvPr/>
        </p:nvSpPr>
        <p:spPr>
          <a:xfrm>
            <a:off x="0" y="0"/>
            <a:ext cx="12189600" cy="6858000"/>
          </a:xfrm>
          <a:custGeom>
            <a:avLst/>
            <a:gdLst/>
            <a:ahLst/>
            <a:cxnLst/>
            <a:rect l="l" t="t" r="r" b="b"/>
            <a:pathLst>
              <a:path w="12189460" h="6858000">
                <a:moveTo>
                  <a:pt x="0" y="6858000"/>
                </a:moveTo>
                <a:lnTo>
                  <a:pt x="12188952" y="6858000"/>
                </a:lnTo>
                <a:lnTo>
                  <a:pt x="12188952" y="0"/>
                </a:lnTo>
                <a:lnTo>
                  <a:pt x="0" y="0"/>
                </a:lnTo>
                <a:lnTo>
                  <a:pt x="0" y="6858000"/>
                </a:lnTo>
                <a:close/>
              </a:path>
            </a:pathLst>
          </a:custGeom>
          <a:solidFill>
            <a:schemeClr val="tx1">
              <a:alpha val="69999"/>
            </a:schemeClr>
          </a:solidFill>
        </p:spPr>
        <p:txBody>
          <a:bodyPr wrap="square" lIns="0" tIns="0" rIns="0" bIns="0" rtlCol="0"/>
          <a:lstStyle/>
          <a:p>
            <a:pPr algn="just">
              <a:buFont typeface="+mj-lt"/>
              <a:buAutoNum type="arabicPeriod"/>
            </a:pPr>
            <a:endParaRPr lang="en-IN" b="0" i="0" dirty="0">
              <a:solidFill>
                <a:schemeClr val="bg1"/>
              </a:solidFill>
              <a:effectLst/>
              <a:latin typeface="freight-text-pro"/>
            </a:endParaRPr>
          </a:p>
        </p:txBody>
      </p:sp>
      <p:sp>
        <p:nvSpPr>
          <p:cNvPr id="5" name="TextBox 4">
            <a:extLst>
              <a:ext uri="{FF2B5EF4-FFF2-40B4-BE49-F238E27FC236}">
                <a16:creationId xmlns:a16="http://schemas.microsoft.com/office/drawing/2014/main" id="{6DBEF9A4-9338-65D7-B4D0-968362613130}"/>
              </a:ext>
            </a:extLst>
          </p:cNvPr>
          <p:cNvSpPr txBox="1"/>
          <p:nvPr/>
        </p:nvSpPr>
        <p:spPr>
          <a:xfrm>
            <a:off x="499620" y="1012850"/>
            <a:ext cx="11481847" cy="584775"/>
          </a:xfrm>
          <a:prstGeom prst="rect">
            <a:avLst/>
          </a:prstGeom>
          <a:noFill/>
        </p:spPr>
        <p:txBody>
          <a:bodyPr wrap="square">
            <a:spAutoFit/>
          </a:bodyPr>
          <a:lstStyle/>
          <a:p>
            <a:pPr algn="l"/>
            <a:endParaRPr lang="en-US" sz="3200" b="0" i="0" dirty="0">
              <a:solidFill>
                <a:schemeClr val="bg1"/>
              </a:solidFill>
              <a:effectLst/>
              <a:latin typeface="freight-text-pro"/>
            </a:endParaRPr>
          </a:p>
        </p:txBody>
      </p:sp>
      <p:sp>
        <p:nvSpPr>
          <p:cNvPr id="3" name="TextBox 2">
            <a:extLst>
              <a:ext uri="{FF2B5EF4-FFF2-40B4-BE49-F238E27FC236}">
                <a16:creationId xmlns:a16="http://schemas.microsoft.com/office/drawing/2014/main" id="{863EDAC4-3B4B-B4D6-062B-1984E23771FD}"/>
              </a:ext>
            </a:extLst>
          </p:cNvPr>
          <p:cNvSpPr txBox="1"/>
          <p:nvPr/>
        </p:nvSpPr>
        <p:spPr>
          <a:xfrm>
            <a:off x="681087" y="798543"/>
            <a:ext cx="3540915" cy="1631216"/>
          </a:xfrm>
          <a:prstGeom prst="rect">
            <a:avLst/>
          </a:prstGeom>
          <a:noFill/>
        </p:spPr>
        <p:txBody>
          <a:bodyPr wrap="square">
            <a:spAutoFit/>
          </a:bodyPr>
          <a:lstStyle/>
          <a:p>
            <a:pPr algn="l"/>
            <a:r>
              <a:rPr lang="en-US" sz="2000" b="1" i="0" dirty="0">
                <a:solidFill>
                  <a:srgbClr val="FF0000"/>
                </a:solidFill>
                <a:effectLst/>
                <a:latin typeface="Söhne"/>
              </a:rPr>
              <a:t>Organic Traffic</a:t>
            </a:r>
            <a:r>
              <a:rPr lang="en-US" sz="2000" b="0" i="0" dirty="0">
                <a:solidFill>
                  <a:srgbClr val="FF0000"/>
                </a:solidFill>
                <a:effectLst/>
                <a:latin typeface="Söhne"/>
              </a:rPr>
              <a:t>: </a:t>
            </a:r>
            <a:r>
              <a:rPr lang="en-US" sz="2000" b="0" i="0" dirty="0">
                <a:solidFill>
                  <a:schemeClr val="bg1"/>
                </a:solidFill>
                <a:effectLst/>
                <a:latin typeface="Söhne"/>
              </a:rPr>
              <a:t>Visitors who come to a website through unpaid (organic) search engine results, as opposed to paid advertising.</a:t>
            </a:r>
          </a:p>
        </p:txBody>
      </p:sp>
      <p:pic>
        <p:nvPicPr>
          <p:cNvPr id="2050" name="Picture 2" descr="How To Drive Lots Of Organic Traffic On Our Website - Delhi Courses  Academy's Official Blog - Delhicourses.in">
            <a:extLst>
              <a:ext uri="{FF2B5EF4-FFF2-40B4-BE49-F238E27FC236}">
                <a16:creationId xmlns:a16="http://schemas.microsoft.com/office/drawing/2014/main" id="{552D0DB8-8EAF-742A-6609-55D722C5C02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70654" y="211148"/>
            <a:ext cx="5798691" cy="321785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2A22AC94-E38E-9E23-8C22-E140FD75CD81}"/>
              </a:ext>
            </a:extLst>
          </p:cNvPr>
          <p:cNvSpPr txBox="1"/>
          <p:nvPr/>
        </p:nvSpPr>
        <p:spPr>
          <a:xfrm>
            <a:off x="7230359" y="4634875"/>
            <a:ext cx="4654484" cy="1569660"/>
          </a:xfrm>
          <a:prstGeom prst="rect">
            <a:avLst/>
          </a:prstGeom>
          <a:noFill/>
        </p:spPr>
        <p:txBody>
          <a:bodyPr wrap="square">
            <a:spAutoFit/>
          </a:bodyPr>
          <a:lstStyle/>
          <a:p>
            <a:pPr algn="l"/>
            <a:r>
              <a:rPr lang="en-US" sz="2400" b="1" i="0" dirty="0">
                <a:solidFill>
                  <a:srgbClr val="FF0000"/>
                </a:solidFill>
                <a:effectLst/>
                <a:latin typeface="Söhne"/>
              </a:rPr>
              <a:t>Impressions</a:t>
            </a:r>
            <a:r>
              <a:rPr lang="en-US" sz="2400" b="0" i="0" dirty="0">
                <a:solidFill>
                  <a:schemeClr val="bg1"/>
                </a:solidFill>
                <a:effectLst/>
                <a:latin typeface="Söhne"/>
              </a:rPr>
              <a:t>: The number of times an ad or piece of content is displayed, regardless of whether it's clicked or interacted with.</a:t>
            </a:r>
          </a:p>
        </p:txBody>
      </p:sp>
      <p:pic>
        <p:nvPicPr>
          <p:cNvPr id="2052" name="Picture 4" descr="Reach vs Impression: What Is The Difference &amp; How To Measure It?">
            <a:extLst>
              <a:ext uri="{FF2B5EF4-FFF2-40B4-BE49-F238E27FC236}">
                <a16:creationId xmlns:a16="http://schemas.microsoft.com/office/drawing/2014/main" id="{463BB304-A3F8-FCF2-B807-64C4B526F8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9620" y="3875238"/>
            <a:ext cx="5870695" cy="25349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0858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People's hands">
            <a:extLst>
              <a:ext uri="{FF2B5EF4-FFF2-40B4-BE49-F238E27FC236}">
                <a16:creationId xmlns:a16="http://schemas.microsoft.com/office/drawing/2014/main" id="{7D87B918-371C-4B31-9C7A-1D9A08C8A3BB}"/>
              </a:ext>
            </a:extLst>
          </p:cNvPr>
          <p:cNvPicPr>
            <a:picLocks noGrp="1" noChangeAspect="1"/>
          </p:cNvPicPr>
          <p:nvPr>
            <p:ph sz="half" idx="4294967295"/>
          </p:nvPr>
        </p:nvPicPr>
        <p:blipFill rotWithShape="1">
          <a:blip r:embed="rId3">
            <a:extLst>
              <a:ext uri="{28A0092B-C50C-407E-A947-70E740481C1C}">
                <a14:useLocalDpi xmlns:a14="http://schemas.microsoft.com/office/drawing/2010/main" val="0"/>
              </a:ext>
            </a:extLst>
          </a:blip>
          <a:srcRect/>
          <a:stretch/>
        </p:blipFill>
        <p:spPr>
          <a:xfrm>
            <a:off x="0" y="0"/>
            <a:ext cx="12188825" cy="6856413"/>
          </a:xfrm>
        </p:spPr>
      </p:pic>
      <p:sp>
        <p:nvSpPr>
          <p:cNvPr id="8" name="object 3" descr="Blue rectangle">
            <a:extLst>
              <a:ext uri="{FF2B5EF4-FFF2-40B4-BE49-F238E27FC236}">
                <a16:creationId xmlns:a16="http://schemas.microsoft.com/office/drawing/2014/main" id="{A277388B-76FD-44C4-B506-F8A157E57C65}"/>
              </a:ext>
            </a:extLst>
          </p:cNvPr>
          <p:cNvSpPr/>
          <p:nvPr/>
        </p:nvSpPr>
        <p:spPr>
          <a:xfrm>
            <a:off x="1200" y="0"/>
            <a:ext cx="12189600" cy="6858000"/>
          </a:xfrm>
          <a:custGeom>
            <a:avLst/>
            <a:gdLst/>
            <a:ahLst/>
            <a:cxnLst/>
            <a:rect l="l" t="t" r="r" b="b"/>
            <a:pathLst>
              <a:path w="12189460" h="6858000">
                <a:moveTo>
                  <a:pt x="0" y="6858000"/>
                </a:moveTo>
                <a:lnTo>
                  <a:pt x="12188952" y="6858000"/>
                </a:lnTo>
                <a:lnTo>
                  <a:pt x="12188952" y="0"/>
                </a:lnTo>
                <a:lnTo>
                  <a:pt x="0" y="0"/>
                </a:lnTo>
                <a:lnTo>
                  <a:pt x="0" y="6858000"/>
                </a:lnTo>
                <a:close/>
              </a:path>
            </a:pathLst>
          </a:custGeom>
          <a:solidFill>
            <a:schemeClr val="tx2">
              <a:alpha val="69999"/>
            </a:schemeClr>
          </a:solidFill>
        </p:spPr>
        <p:txBody>
          <a:bodyPr wrap="square" lIns="0" tIns="0" rIns="0" bIns="0" rtlCol="0"/>
          <a:lstStyle/>
          <a:p>
            <a:endParaRPr lang="en-US" dirty="0"/>
          </a:p>
        </p:txBody>
      </p:sp>
      <p:sp>
        <p:nvSpPr>
          <p:cNvPr id="5" name="TextBox 4">
            <a:extLst>
              <a:ext uri="{FF2B5EF4-FFF2-40B4-BE49-F238E27FC236}">
                <a16:creationId xmlns:a16="http://schemas.microsoft.com/office/drawing/2014/main" id="{6DBEF9A4-9338-65D7-B4D0-968362613130}"/>
              </a:ext>
            </a:extLst>
          </p:cNvPr>
          <p:cNvSpPr txBox="1"/>
          <p:nvPr/>
        </p:nvSpPr>
        <p:spPr>
          <a:xfrm>
            <a:off x="1480009" y="1668544"/>
            <a:ext cx="10369483" cy="584775"/>
          </a:xfrm>
          <a:prstGeom prst="rect">
            <a:avLst/>
          </a:prstGeom>
          <a:noFill/>
        </p:spPr>
        <p:txBody>
          <a:bodyPr wrap="square">
            <a:spAutoFit/>
          </a:bodyPr>
          <a:lstStyle/>
          <a:p>
            <a:endParaRPr lang="en-IN" sz="3200" dirty="0">
              <a:solidFill>
                <a:schemeClr val="bg1"/>
              </a:solidFill>
            </a:endParaRPr>
          </a:p>
        </p:txBody>
      </p:sp>
      <p:pic>
        <p:nvPicPr>
          <p:cNvPr id="2050" name="Picture 2" descr="The 4 Steps To Perfect Customer Survey Design | Thematic">
            <a:extLst>
              <a:ext uri="{FF2B5EF4-FFF2-40B4-BE49-F238E27FC236}">
                <a16:creationId xmlns:a16="http://schemas.microsoft.com/office/drawing/2014/main" id="{9437D777-0952-939E-2355-39639DA48F7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5273" y="3899138"/>
            <a:ext cx="4414774" cy="23114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ow Online Surveys Work and Why Taking Them Is Worth Your Time - Nerdynaut">
            <a:extLst>
              <a:ext uri="{FF2B5EF4-FFF2-40B4-BE49-F238E27FC236}">
                <a16:creationId xmlns:a16="http://schemas.microsoft.com/office/drawing/2014/main" id="{0EC9D7DD-CC06-3DE0-A320-8B41254BE0C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18064" y="375434"/>
            <a:ext cx="7518663" cy="42292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348837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People's hands">
            <a:extLst>
              <a:ext uri="{FF2B5EF4-FFF2-40B4-BE49-F238E27FC236}">
                <a16:creationId xmlns:a16="http://schemas.microsoft.com/office/drawing/2014/main" id="{7D87B918-371C-4B31-9C7A-1D9A08C8A3BB}"/>
              </a:ext>
            </a:extLst>
          </p:cNvPr>
          <p:cNvPicPr>
            <a:picLocks noGrp="1" noChangeAspect="1"/>
          </p:cNvPicPr>
          <p:nvPr>
            <p:ph sz="half" idx="4294967295"/>
          </p:nvPr>
        </p:nvPicPr>
        <p:blipFill rotWithShape="1">
          <a:blip r:embed="rId3">
            <a:extLst>
              <a:ext uri="{28A0092B-C50C-407E-A947-70E740481C1C}">
                <a14:useLocalDpi xmlns:a14="http://schemas.microsoft.com/office/drawing/2010/main" val="0"/>
              </a:ext>
            </a:extLst>
          </a:blip>
          <a:srcRect/>
          <a:stretch/>
        </p:blipFill>
        <p:spPr>
          <a:xfrm>
            <a:off x="0" y="0"/>
            <a:ext cx="12188825" cy="6856413"/>
          </a:xfrm>
        </p:spPr>
      </p:pic>
      <p:sp>
        <p:nvSpPr>
          <p:cNvPr id="8" name="object 3" descr="Blue rectangle">
            <a:extLst>
              <a:ext uri="{FF2B5EF4-FFF2-40B4-BE49-F238E27FC236}">
                <a16:creationId xmlns:a16="http://schemas.microsoft.com/office/drawing/2014/main" id="{A277388B-76FD-44C4-B506-F8A157E57C65}"/>
              </a:ext>
            </a:extLst>
          </p:cNvPr>
          <p:cNvSpPr/>
          <p:nvPr/>
        </p:nvSpPr>
        <p:spPr>
          <a:xfrm>
            <a:off x="0" y="0"/>
            <a:ext cx="12189600" cy="6858000"/>
          </a:xfrm>
          <a:custGeom>
            <a:avLst/>
            <a:gdLst/>
            <a:ahLst/>
            <a:cxnLst/>
            <a:rect l="l" t="t" r="r" b="b"/>
            <a:pathLst>
              <a:path w="12189460" h="6858000">
                <a:moveTo>
                  <a:pt x="0" y="6858000"/>
                </a:moveTo>
                <a:lnTo>
                  <a:pt x="12188952" y="6858000"/>
                </a:lnTo>
                <a:lnTo>
                  <a:pt x="12188952" y="0"/>
                </a:lnTo>
                <a:lnTo>
                  <a:pt x="0" y="0"/>
                </a:lnTo>
                <a:lnTo>
                  <a:pt x="0" y="6858000"/>
                </a:lnTo>
                <a:close/>
              </a:path>
            </a:pathLst>
          </a:custGeom>
          <a:solidFill>
            <a:schemeClr val="tx1">
              <a:alpha val="69999"/>
            </a:schemeClr>
          </a:solidFill>
        </p:spPr>
        <p:txBody>
          <a:bodyPr wrap="square" lIns="0" tIns="0" rIns="0" bIns="0" rtlCol="0"/>
          <a:lstStyle/>
          <a:p>
            <a:pPr algn="just">
              <a:buFont typeface="+mj-lt"/>
              <a:buAutoNum type="arabicPeriod"/>
            </a:pPr>
            <a:endParaRPr lang="en-IN" b="0" i="0" dirty="0">
              <a:solidFill>
                <a:schemeClr val="bg1"/>
              </a:solidFill>
              <a:effectLst/>
              <a:latin typeface="freight-text-pro"/>
            </a:endParaRPr>
          </a:p>
        </p:txBody>
      </p:sp>
      <p:sp>
        <p:nvSpPr>
          <p:cNvPr id="5" name="TextBox 4">
            <a:extLst>
              <a:ext uri="{FF2B5EF4-FFF2-40B4-BE49-F238E27FC236}">
                <a16:creationId xmlns:a16="http://schemas.microsoft.com/office/drawing/2014/main" id="{6DBEF9A4-9338-65D7-B4D0-968362613130}"/>
              </a:ext>
            </a:extLst>
          </p:cNvPr>
          <p:cNvSpPr txBox="1"/>
          <p:nvPr/>
        </p:nvSpPr>
        <p:spPr>
          <a:xfrm>
            <a:off x="499620" y="1012850"/>
            <a:ext cx="11481847" cy="584775"/>
          </a:xfrm>
          <a:prstGeom prst="rect">
            <a:avLst/>
          </a:prstGeom>
          <a:noFill/>
        </p:spPr>
        <p:txBody>
          <a:bodyPr wrap="square">
            <a:spAutoFit/>
          </a:bodyPr>
          <a:lstStyle/>
          <a:p>
            <a:pPr algn="l"/>
            <a:endParaRPr lang="en-US" sz="3200" b="0" i="0" dirty="0">
              <a:solidFill>
                <a:schemeClr val="bg1"/>
              </a:solidFill>
              <a:effectLst/>
              <a:latin typeface="freight-text-pro"/>
            </a:endParaRPr>
          </a:p>
        </p:txBody>
      </p:sp>
      <p:sp>
        <p:nvSpPr>
          <p:cNvPr id="3" name="TextBox 2">
            <a:extLst>
              <a:ext uri="{FF2B5EF4-FFF2-40B4-BE49-F238E27FC236}">
                <a16:creationId xmlns:a16="http://schemas.microsoft.com/office/drawing/2014/main" id="{5DC032CB-215E-2882-F79B-AB36015F6AAA}"/>
              </a:ext>
            </a:extLst>
          </p:cNvPr>
          <p:cNvSpPr txBox="1"/>
          <p:nvPr/>
        </p:nvSpPr>
        <p:spPr>
          <a:xfrm>
            <a:off x="973318" y="531051"/>
            <a:ext cx="6094428" cy="2677656"/>
          </a:xfrm>
          <a:prstGeom prst="rect">
            <a:avLst/>
          </a:prstGeom>
          <a:noFill/>
        </p:spPr>
        <p:txBody>
          <a:bodyPr wrap="square">
            <a:spAutoFit/>
          </a:bodyPr>
          <a:lstStyle/>
          <a:p>
            <a:pPr algn="l"/>
            <a:r>
              <a:rPr lang="en-US" sz="2800" b="1" i="0" dirty="0">
                <a:solidFill>
                  <a:srgbClr val="FF0000"/>
                </a:solidFill>
                <a:effectLst/>
                <a:latin typeface="Söhne"/>
              </a:rPr>
              <a:t>Pay-Per-Click (PPC)</a:t>
            </a:r>
            <a:r>
              <a:rPr lang="en-US" sz="2800" b="0" i="0" dirty="0">
                <a:solidFill>
                  <a:schemeClr val="bg1"/>
                </a:solidFill>
                <a:effectLst/>
                <a:latin typeface="Söhne"/>
              </a:rPr>
              <a:t>: An advertising model where advertisers pay a fee each time their ad is clicked. It's a common form of online advertising, often associated with search engine advertising.</a:t>
            </a:r>
          </a:p>
        </p:txBody>
      </p:sp>
      <p:pic>
        <p:nvPicPr>
          <p:cNvPr id="10" name="Picture 9">
            <a:extLst>
              <a:ext uri="{FF2B5EF4-FFF2-40B4-BE49-F238E27FC236}">
                <a16:creationId xmlns:a16="http://schemas.microsoft.com/office/drawing/2014/main" id="{A2F32B8C-7625-7CF8-4E3D-098D70D22B3B}"/>
              </a:ext>
            </a:extLst>
          </p:cNvPr>
          <p:cNvPicPr>
            <a:picLocks noChangeAspect="1"/>
          </p:cNvPicPr>
          <p:nvPr/>
        </p:nvPicPr>
        <p:blipFill>
          <a:blip r:embed="rId4"/>
          <a:stretch>
            <a:fillRect/>
          </a:stretch>
        </p:blipFill>
        <p:spPr>
          <a:xfrm>
            <a:off x="4442332" y="3015599"/>
            <a:ext cx="6569009" cy="2636748"/>
          </a:xfrm>
          <a:prstGeom prst="rect">
            <a:avLst/>
          </a:prstGeom>
        </p:spPr>
      </p:pic>
    </p:spTree>
    <p:extLst>
      <p:ext uri="{BB962C8B-B14F-4D97-AF65-F5344CB8AC3E}">
        <p14:creationId xmlns:p14="http://schemas.microsoft.com/office/powerpoint/2010/main" val="322566790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People's hands">
            <a:extLst>
              <a:ext uri="{FF2B5EF4-FFF2-40B4-BE49-F238E27FC236}">
                <a16:creationId xmlns:a16="http://schemas.microsoft.com/office/drawing/2014/main" id="{7D87B918-371C-4B31-9C7A-1D9A08C8A3BB}"/>
              </a:ext>
            </a:extLst>
          </p:cNvPr>
          <p:cNvPicPr>
            <a:picLocks noGrp="1" noChangeAspect="1"/>
          </p:cNvPicPr>
          <p:nvPr>
            <p:ph sz="half" idx="4294967295"/>
          </p:nvPr>
        </p:nvPicPr>
        <p:blipFill rotWithShape="1">
          <a:blip r:embed="rId3">
            <a:extLst>
              <a:ext uri="{28A0092B-C50C-407E-A947-70E740481C1C}">
                <a14:useLocalDpi xmlns:a14="http://schemas.microsoft.com/office/drawing/2010/main" val="0"/>
              </a:ext>
            </a:extLst>
          </a:blip>
          <a:srcRect/>
          <a:stretch/>
        </p:blipFill>
        <p:spPr>
          <a:xfrm>
            <a:off x="0" y="0"/>
            <a:ext cx="12188825" cy="6856413"/>
          </a:xfrm>
        </p:spPr>
      </p:pic>
      <p:sp>
        <p:nvSpPr>
          <p:cNvPr id="8" name="object 3" descr="Blue rectangle">
            <a:extLst>
              <a:ext uri="{FF2B5EF4-FFF2-40B4-BE49-F238E27FC236}">
                <a16:creationId xmlns:a16="http://schemas.microsoft.com/office/drawing/2014/main" id="{A277388B-76FD-44C4-B506-F8A157E57C65}"/>
              </a:ext>
            </a:extLst>
          </p:cNvPr>
          <p:cNvSpPr/>
          <p:nvPr/>
        </p:nvSpPr>
        <p:spPr>
          <a:xfrm>
            <a:off x="0" y="0"/>
            <a:ext cx="12189600" cy="6858000"/>
          </a:xfrm>
          <a:custGeom>
            <a:avLst/>
            <a:gdLst/>
            <a:ahLst/>
            <a:cxnLst/>
            <a:rect l="l" t="t" r="r" b="b"/>
            <a:pathLst>
              <a:path w="12189460" h="6858000">
                <a:moveTo>
                  <a:pt x="0" y="6858000"/>
                </a:moveTo>
                <a:lnTo>
                  <a:pt x="12188952" y="6858000"/>
                </a:lnTo>
                <a:lnTo>
                  <a:pt x="12188952" y="0"/>
                </a:lnTo>
                <a:lnTo>
                  <a:pt x="0" y="0"/>
                </a:lnTo>
                <a:lnTo>
                  <a:pt x="0" y="6858000"/>
                </a:lnTo>
                <a:close/>
              </a:path>
            </a:pathLst>
          </a:custGeom>
          <a:solidFill>
            <a:schemeClr val="tx1">
              <a:alpha val="69999"/>
            </a:schemeClr>
          </a:solidFill>
        </p:spPr>
        <p:txBody>
          <a:bodyPr wrap="square" lIns="0" tIns="0" rIns="0" bIns="0" rtlCol="0"/>
          <a:lstStyle/>
          <a:p>
            <a:pPr algn="just">
              <a:buFont typeface="+mj-lt"/>
              <a:buAutoNum type="arabicPeriod"/>
            </a:pPr>
            <a:endParaRPr lang="en-IN" b="0" i="0" dirty="0">
              <a:solidFill>
                <a:schemeClr val="bg1"/>
              </a:solidFill>
              <a:effectLst/>
              <a:latin typeface="freight-text-pro"/>
            </a:endParaRPr>
          </a:p>
        </p:txBody>
      </p:sp>
      <p:sp>
        <p:nvSpPr>
          <p:cNvPr id="5" name="TextBox 4">
            <a:extLst>
              <a:ext uri="{FF2B5EF4-FFF2-40B4-BE49-F238E27FC236}">
                <a16:creationId xmlns:a16="http://schemas.microsoft.com/office/drawing/2014/main" id="{6DBEF9A4-9338-65D7-B4D0-968362613130}"/>
              </a:ext>
            </a:extLst>
          </p:cNvPr>
          <p:cNvSpPr txBox="1"/>
          <p:nvPr/>
        </p:nvSpPr>
        <p:spPr>
          <a:xfrm>
            <a:off x="499620" y="1012850"/>
            <a:ext cx="11481847" cy="584775"/>
          </a:xfrm>
          <a:prstGeom prst="rect">
            <a:avLst/>
          </a:prstGeom>
          <a:noFill/>
        </p:spPr>
        <p:txBody>
          <a:bodyPr wrap="square">
            <a:spAutoFit/>
          </a:bodyPr>
          <a:lstStyle/>
          <a:p>
            <a:pPr algn="l"/>
            <a:endParaRPr lang="en-US" sz="3200" b="0" i="0" dirty="0">
              <a:solidFill>
                <a:schemeClr val="bg1"/>
              </a:solidFill>
              <a:effectLst/>
              <a:latin typeface="freight-text-pro"/>
            </a:endParaRPr>
          </a:p>
        </p:txBody>
      </p:sp>
      <p:sp>
        <p:nvSpPr>
          <p:cNvPr id="3" name="TextBox 2">
            <a:extLst>
              <a:ext uri="{FF2B5EF4-FFF2-40B4-BE49-F238E27FC236}">
                <a16:creationId xmlns:a16="http://schemas.microsoft.com/office/drawing/2014/main" id="{CCF14029-E664-7DE4-0C4C-B838B7F23163}"/>
              </a:ext>
            </a:extLst>
          </p:cNvPr>
          <p:cNvSpPr txBox="1"/>
          <p:nvPr/>
        </p:nvSpPr>
        <p:spPr>
          <a:xfrm>
            <a:off x="907331" y="689684"/>
            <a:ext cx="4041741" cy="2677656"/>
          </a:xfrm>
          <a:prstGeom prst="rect">
            <a:avLst/>
          </a:prstGeom>
          <a:noFill/>
        </p:spPr>
        <p:txBody>
          <a:bodyPr wrap="square">
            <a:spAutoFit/>
          </a:bodyPr>
          <a:lstStyle/>
          <a:p>
            <a:pPr algn="l"/>
            <a:r>
              <a:rPr lang="en-US" sz="2800" b="1" i="0" dirty="0">
                <a:solidFill>
                  <a:srgbClr val="FF0000"/>
                </a:solidFill>
                <a:effectLst/>
                <a:latin typeface="Söhne"/>
              </a:rPr>
              <a:t>Landing Page</a:t>
            </a:r>
            <a:r>
              <a:rPr lang="en-US" sz="2800" b="0" i="0" dirty="0">
                <a:solidFill>
                  <a:srgbClr val="FF0000"/>
                </a:solidFill>
                <a:effectLst/>
                <a:latin typeface="Söhne"/>
              </a:rPr>
              <a:t>: </a:t>
            </a:r>
            <a:r>
              <a:rPr lang="en-US" sz="2800" b="0" i="0" dirty="0">
                <a:solidFill>
                  <a:schemeClr val="bg1"/>
                </a:solidFill>
                <a:effectLst/>
                <a:latin typeface="Söhne"/>
              </a:rPr>
              <a:t>A web page designed specifically to receive and convert traffic from marketing campaigns, often with a clear call-to-action.</a:t>
            </a:r>
          </a:p>
        </p:txBody>
      </p:sp>
      <p:pic>
        <p:nvPicPr>
          <p:cNvPr id="4098" name="Picture 2" descr="Landing Page Builder | Create Responsive Landing Pages - Zoho LandingPage">
            <a:extLst>
              <a:ext uri="{FF2B5EF4-FFF2-40B4-BE49-F238E27FC236}">
                <a16:creationId xmlns:a16="http://schemas.microsoft.com/office/drawing/2014/main" id="{95C22647-9D11-4D34-21DB-065AFD48BF2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90742" y="689684"/>
            <a:ext cx="6306565" cy="309990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68DA7F4B-B325-B839-06DF-87B2D67DA8BD}"/>
              </a:ext>
            </a:extLst>
          </p:cNvPr>
          <p:cNvSpPr txBox="1"/>
          <p:nvPr/>
        </p:nvSpPr>
        <p:spPr>
          <a:xfrm>
            <a:off x="2349595" y="4490245"/>
            <a:ext cx="7397719" cy="1200329"/>
          </a:xfrm>
          <a:prstGeom prst="rect">
            <a:avLst/>
          </a:prstGeom>
          <a:noFill/>
        </p:spPr>
        <p:txBody>
          <a:bodyPr wrap="square">
            <a:spAutoFit/>
          </a:bodyPr>
          <a:lstStyle/>
          <a:p>
            <a:pPr algn="l"/>
            <a:r>
              <a:rPr lang="en-US" sz="2400" b="1" i="0" dirty="0">
                <a:solidFill>
                  <a:srgbClr val="FF0000"/>
                </a:solidFill>
                <a:effectLst/>
                <a:latin typeface="Söhne"/>
              </a:rPr>
              <a:t>CTA (Call-to-Action)</a:t>
            </a:r>
            <a:r>
              <a:rPr lang="en-US" sz="2400" b="0" i="0" dirty="0">
                <a:solidFill>
                  <a:srgbClr val="FF0000"/>
                </a:solidFill>
                <a:effectLst/>
                <a:latin typeface="Söhne"/>
              </a:rPr>
              <a:t>: </a:t>
            </a:r>
            <a:r>
              <a:rPr lang="en-US" sz="2400" b="0" i="0" dirty="0">
                <a:solidFill>
                  <a:schemeClr val="bg1"/>
                </a:solidFill>
                <a:effectLst/>
                <a:latin typeface="Söhne"/>
              </a:rPr>
              <a:t>A statement or element that encourages users to take a specific action, like "Buy Now," "Sign Up," or "Learn More."</a:t>
            </a:r>
          </a:p>
        </p:txBody>
      </p:sp>
    </p:spTree>
    <p:extLst>
      <p:ext uri="{BB962C8B-B14F-4D97-AF65-F5344CB8AC3E}">
        <p14:creationId xmlns:p14="http://schemas.microsoft.com/office/powerpoint/2010/main" val="58807556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People's hands">
            <a:extLst>
              <a:ext uri="{FF2B5EF4-FFF2-40B4-BE49-F238E27FC236}">
                <a16:creationId xmlns:a16="http://schemas.microsoft.com/office/drawing/2014/main" id="{7D87B918-371C-4B31-9C7A-1D9A08C8A3BB}"/>
              </a:ext>
            </a:extLst>
          </p:cNvPr>
          <p:cNvPicPr>
            <a:picLocks noGrp="1" noChangeAspect="1"/>
          </p:cNvPicPr>
          <p:nvPr>
            <p:ph sz="half" idx="4294967295"/>
          </p:nvPr>
        </p:nvPicPr>
        <p:blipFill rotWithShape="1">
          <a:blip r:embed="rId3">
            <a:extLst>
              <a:ext uri="{28A0092B-C50C-407E-A947-70E740481C1C}">
                <a14:useLocalDpi xmlns:a14="http://schemas.microsoft.com/office/drawing/2010/main" val="0"/>
              </a:ext>
            </a:extLst>
          </a:blip>
          <a:srcRect/>
          <a:stretch/>
        </p:blipFill>
        <p:spPr>
          <a:xfrm>
            <a:off x="0" y="0"/>
            <a:ext cx="12188825" cy="6856413"/>
          </a:xfrm>
        </p:spPr>
      </p:pic>
      <p:sp>
        <p:nvSpPr>
          <p:cNvPr id="8" name="object 3" descr="Blue rectangle">
            <a:extLst>
              <a:ext uri="{FF2B5EF4-FFF2-40B4-BE49-F238E27FC236}">
                <a16:creationId xmlns:a16="http://schemas.microsoft.com/office/drawing/2014/main" id="{A277388B-76FD-44C4-B506-F8A157E57C65}"/>
              </a:ext>
            </a:extLst>
          </p:cNvPr>
          <p:cNvSpPr/>
          <p:nvPr/>
        </p:nvSpPr>
        <p:spPr>
          <a:xfrm>
            <a:off x="0" y="0"/>
            <a:ext cx="12189600" cy="6858000"/>
          </a:xfrm>
          <a:custGeom>
            <a:avLst/>
            <a:gdLst/>
            <a:ahLst/>
            <a:cxnLst/>
            <a:rect l="l" t="t" r="r" b="b"/>
            <a:pathLst>
              <a:path w="12189460" h="6858000">
                <a:moveTo>
                  <a:pt x="0" y="6858000"/>
                </a:moveTo>
                <a:lnTo>
                  <a:pt x="12188952" y="6858000"/>
                </a:lnTo>
                <a:lnTo>
                  <a:pt x="12188952" y="0"/>
                </a:lnTo>
                <a:lnTo>
                  <a:pt x="0" y="0"/>
                </a:lnTo>
                <a:lnTo>
                  <a:pt x="0" y="6858000"/>
                </a:lnTo>
                <a:close/>
              </a:path>
            </a:pathLst>
          </a:custGeom>
          <a:solidFill>
            <a:schemeClr val="tx1">
              <a:alpha val="69999"/>
            </a:schemeClr>
          </a:solidFill>
        </p:spPr>
        <p:txBody>
          <a:bodyPr wrap="square" lIns="0" tIns="0" rIns="0" bIns="0" rtlCol="0"/>
          <a:lstStyle/>
          <a:p>
            <a:pPr algn="just">
              <a:buFont typeface="+mj-lt"/>
              <a:buAutoNum type="arabicPeriod"/>
            </a:pPr>
            <a:endParaRPr lang="en-IN" b="0" i="0" dirty="0">
              <a:solidFill>
                <a:schemeClr val="bg1"/>
              </a:solidFill>
              <a:effectLst/>
              <a:latin typeface="freight-text-pro"/>
            </a:endParaRPr>
          </a:p>
        </p:txBody>
      </p:sp>
      <p:sp>
        <p:nvSpPr>
          <p:cNvPr id="5" name="TextBox 4">
            <a:extLst>
              <a:ext uri="{FF2B5EF4-FFF2-40B4-BE49-F238E27FC236}">
                <a16:creationId xmlns:a16="http://schemas.microsoft.com/office/drawing/2014/main" id="{6DBEF9A4-9338-65D7-B4D0-968362613130}"/>
              </a:ext>
            </a:extLst>
          </p:cNvPr>
          <p:cNvSpPr txBox="1"/>
          <p:nvPr/>
        </p:nvSpPr>
        <p:spPr>
          <a:xfrm>
            <a:off x="499620" y="1012850"/>
            <a:ext cx="11481847" cy="584775"/>
          </a:xfrm>
          <a:prstGeom prst="rect">
            <a:avLst/>
          </a:prstGeom>
          <a:noFill/>
        </p:spPr>
        <p:txBody>
          <a:bodyPr wrap="square">
            <a:spAutoFit/>
          </a:bodyPr>
          <a:lstStyle/>
          <a:p>
            <a:pPr algn="l"/>
            <a:endParaRPr lang="en-US" sz="3200" b="0" i="0" dirty="0">
              <a:solidFill>
                <a:schemeClr val="bg1"/>
              </a:solidFill>
              <a:effectLst/>
              <a:latin typeface="freight-text-pro"/>
            </a:endParaRPr>
          </a:p>
        </p:txBody>
      </p:sp>
      <p:pic>
        <p:nvPicPr>
          <p:cNvPr id="5122" name="Picture 2" descr="Digital Marketing Metrics You Should Know | DigiDir">
            <a:extLst>
              <a:ext uri="{FF2B5EF4-FFF2-40B4-BE49-F238E27FC236}">
                <a16:creationId xmlns:a16="http://schemas.microsoft.com/office/drawing/2014/main" id="{2FA72949-DE87-21D3-3E5A-C68862417B4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1155" y="621335"/>
            <a:ext cx="4781550" cy="228395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7EB3D137-C940-1A68-5BD9-C588AEE905E4}"/>
              </a:ext>
            </a:extLst>
          </p:cNvPr>
          <p:cNvPicPr>
            <a:picLocks noChangeAspect="1"/>
          </p:cNvPicPr>
          <p:nvPr/>
        </p:nvPicPr>
        <p:blipFill>
          <a:blip r:embed="rId5"/>
          <a:stretch>
            <a:fillRect/>
          </a:stretch>
        </p:blipFill>
        <p:spPr>
          <a:xfrm>
            <a:off x="5545915" y="3222152"/>
            <a:ext cx="5235394" cy="2423370"/>
          </a:xfrm>
          <a:prstGeom prst="rect">
            <a:avLst/>
          </a:prstGeom>
        </p:spPr>
      </p:pic>
    </p:spTree>
    <p:extLst>
      <p:ext uri="{BB962C8B-B14F-4D97-AF65-F5344CB8AC3E}">
        <p14:creationId xmlns:p14="http://schemas.microsoft.com/office/powerpoint/2010/main" val="354777473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People's hands">
            <a:extLst>
              <a:ext uri="{FF2B5EF4-FFF2-40B4-BE49-F238E27FC236}">
                <a16:creationId xmlns:a16="http://schemas.microsoft.com/office/drawing/2014/main" id="{7D87B918-371C-4B31-9C7A-1D9A08C8A3BB}"/>
              </a:ext>
            </a:extLst>
          </p:cNvPr>
          <p:cNvPicPr>
            <a:picLocks noGrp="1" noChangeAspect="1"/>
          </p:cNvPicPr>
          <p:nvPr>
            <p:ph sz="half" idx="4294967295"/>
          </p:nvPr>
        </p:nvPicPr>
        <p:blipFill rotWithShape="1">
          <a:blip r:embed="rId3">
            <a:extLst>
              <a:ext uri="{28A0092B-C50C-407E-A947-70E740481C1C}">
                <a14:useLocalDpi xmlns:a14="http://schemas.microsoft.com/office/drawing/2010/main" val="0"/>
              </a:ext>
            </a:extLst>
          </a:blip>
          <a:srcRect/>
          <a:stretch/>
        </p:blipFill>
        <p:spPr>
          <a:xfrm>
            <a:off x="0" y="0"/>
            <a:ext cx="12188825" cy="6856413"/>
          </a:xfrm>
        </p:spPr>
      </p:pic>
      <p:sp>
        <p:nvSpPr>
          <p:cNvPr id="8" name="object 3" descr="Blue rectangle">
            <a:extLst>
              <a:ext uri="{FF2B5EF4-FFF2-40B4-BE49-F238E27FC236}">
                <a16:creationId xmlns:a16="http://schemas.microsoft.com/office/drawing/2014/main" id="{A277388B-76FD-44C4-B506-F8A157E57C65}"/>
              </a:ext>
            </a:extLst>
          </p:cNvPr>
          <p:cNvSpPr/>
          <p:nvPr/>
        </p:nvSpPr>
        <p:spPr>
          <a:xfrm>
            <a:off x="0" y="7071"/>
            <a:ext cx="12189600" cy="6858000"/>
          </a:xfrm>
          <a:custGeom>
            <a:avLst/>
            <a:gdLst/>
            <a:ahLst/>
            <a:cxnLst/>
            <a:rect l="l" t="t" r="r" b="b"/>
            <a:pathLst>
              <a:path w="12189460" h="6858000">
                <a:moveTo>
                  <a:pt x="0" y="6858000"/>
                </a:moveTo>
                <a:lnTo>
                  <a:pt x="12188952" y="6858000"/>
                </a:lnTo>
                <a:lnTo>
                  <a:pt x="12188952" y="0"/>
                </a:lnTo>
                <a:lnTo>
                  <a:pt x="0" y="0"/>
                </a:lnTo>
                <a:lnTo>
                  <a:pt x="0" y="6858000"/>
                </a:lnTo>
                <a:close/>
              </a:path>
            </a:pathLst>
          </a:custGeom>
          <a:solidFill>
            <a:schemeClr val="tx1">
              <a:alpha val="69999"/>
            </a:schemeClr>
          </a:solidFill>
        </p:spPr>
        <p:txBody>
          <a:bodyPr wrap="square" lIns="0" tIns="0" rIns="0" bIns="0" rtlCol="0"/>
          <a:lstStyle/>
          <a:p>
            <a:pPr algn="just">
              <a:buFont typeface="+mj-lt"/>
              <a:buAutoNum type="arabicPeriod"/>
            </a:pPr>
            <a:endParaRPr lang="en-IN" b="0" i="0" dirty="0">
              <a:solidFill>
                <a:schemeClr val="bg1"/>
              </a:solidFill>
              <a:effectLst/>
              <a:latin typeface="freight-text-pro"/>
            </a:endParaRPr>
          </a:p>
        </p:txBody>
      </p:sp>
      <p:sp>
        <p:nvSpPr>
          <p:cNvPr id="5" name="TextBox 4">
            <a:extLst>
              <a:ext uri="{FF2B5EF4-FFF2-40B4-BE49-F238E27FC236}">
                <a16:creationId xmlns:a16="http://schemas.microsoft.com/office/drawing/2014/main" id="{6DBEF9A4-9338-65D7-B4D0-968362613130}"/>
              </a:ext>
            </a:extLst>
          </p:cNvPr>
          <p:cNvSpPr txBox="1"/>
          <p:nvPr/>
        </p:nvSpPr>
        <p:spPr>
          <a:xfrm>
            <a:off x="499620" y="1012850"/>
            <a:ext cx="11481847" cy="584775"/>
          </a:xfrm>
          <a:prstGeom prst="rect">
            <a:avLst/>
          </a:prstGeom>
          <a:noFill/>
        </p:spPr>
        <p:txBody>
          <a:bodyPr wrap="square">
            <a:spAutoFit/>
          </a:bodyPr>
          <a:lstStyle/>
          <a:p>
            <a:pPr algn="l"/>
            <a:endParaRPr lang="en-US" sz="3200" b="0" i="0" dirty="0">
              <a:solidFill>
                <a:schemeClr val="bg1"/>
              </a:solidFill>
              <a:effectLst/>
              <a:latin typeface="freight-text-pro"/>
            </a:endParaRPr>
          </a:p>
        </p:txBody>
      </p:sp>
      <p:pic>
        <p:nvPicPr>
          <p:cNvPr id="6146" name="Picture 2" descr="The Ultimate Simple Guide to Digital Marketing Formulas">
            <a:extLst>
              <a:ext uri="{FF2B5EF4-FFF2-40B4-BE49-F238E27FC236}">
                <a16:creationId xmlns:a16="http://schemas.microsoft.com/office/drawing/2014/main" id="{C04968BE-B812-2ACD-22D9-B0C00F651D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5467" y="229280"/>
            <a:ext cx="6760935" cy="354144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A5943F89-F984-343F-86FC-D376BE6F5C01}"/>
              </a:ext>
            </a:extLst>
          </p:cNvPr>
          <p:cNvPicPr>
            <a:picLocks noChangeAspect="1"/>
          </p:cNvPicPr>
          <p:nvPr/>
        </p:nvPicPr>
        <p:blipFill>
          <a:blip r:embed="rId5"/>
          <a:stretch>
            <a:fillRect/>
          </a:stretch>
        </p:blipFill>
        <p:spPr>
          <a:xfrm>
            <a:off x="5946612" y="3414762"/>
            <a:ext cx="5763164" cy="3018800"/>
          </a:xfrm>
          <a:prstGeom prst="rect">
            <a:avLst/>
          </a:prstGeom>
        </p:spPr>
      </p:pic>
    </p:spTree>
    <p:extLst>
      <p:ext uri="{BB962C8B-B14F-4D97-AF65-F5344CB8AC3E}">
        <p14:creationId xmlns:p14="http://schemas.microsoft.com/office/powerpoint/2010/main" val="10492759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People's hands">
            <a:extLst>
              <a:ext uri="{FF2B5EF4-FFF2-40B4-BE49-F238E27FC236}">
                <a16:creationId xmlns:a16="http://schemas.microsoft.com/office/drawing/2014/main" id="{7D87B918-371C-4B31-9C7A-1D9A08C8A3BB}"/>
              </a:ext>
            </a:extLst>
          </p:cNvPr>
          <p:cNvPicPr>
            <a:picLocks noGrp="1" noChangeAspect="1"/>
          </p:cNvPicPr>
          <p:nvPr>
            <p:ph sz="half" idx="4294967295"/>
          </p:nvPr>
        </p:nvPicPr>
        <p:blipFill rotWithShape="1">
          <a:blip r:embed="rId3">
            <a:extLst>
              <a:ext uri="{28A0092B-C50C-407E-A947-70E740481C1C}">
                <a14:useLocalDpi xmlns:a14="http://schemas.microsoft.com/office/drawing/2010/main" val="0"/>
              </a:ext>
            </a:extLst>
          </a:blip>
          <a:srcRect/>
          <a:stretch/>
        </p:blipFill>
        <p:spPr>
          <a:xfrm>
            <a:off x="0" y="0"/>
            <a:ext cx="12188825" cy="6856413"/>
          </a:xfrm>
        </p:spPr>
      </p:pic>
      <p:sp>
        <p:nvSpPr>
          <p:cNvPr id="8" name="object 3" descr="Blue rectangle">
            <a:extLst>
              <a:ext uri="{FF2B5EF4-FFF2-40B4-BE49-F238E27FC236}">
                <a16:creationId xmlns:a16="http://schemas.microsoft.com/office/drawing/2014/main" id="{A277388B-76FD-44C4-B506-F8A157E57C65}"/>
              </a:ext>
            </a:extLst>
          </p:cNvPr>
          <p:cNvSpPr/>
          <p:nvPr/>
        </p:nvSpPr>
        <p:spPr>
          <a:xfrm>
            <a:off x="0" y="0"/>
            <a:ext cx="12189600" cy="6858000"/>
          </a:xfrm>
          <a:custGeom>
            <a:avLst/>
            <a:gdLst/>
            <a:ahLst/>
            <a:cxnLst/>
            <a:rect l="l" t="t" r="r" b="b"/>
            <a:pathLst>
              <a:path w="12189460" h="6858000">
                <a:moveTo>
                  <a:pt x="0" y="6858000"/>
                </a:moveTo>
                <a:lnTo>
                  <a:pt x="12188952" y="6858000"/>
                </a:lnTo>
                <a:lnTo>
                  <a:pt x="12188952" y="0"/>
                </a:lnTo>
                <a:lnTo>
                  <a:pt x="0" y="0"/>
                </a:lnTo>
                <a:lnTo>
                  <a:pt x="0" y="6858000"/>
                </a:lnTo>
                <a:close/>
              </a:path>
            </a:pathLst>
          </a:custGeom>
          <a:solidFill>
            <a:schemeClr val="tx1">
              <a:alpha val="69999"/>
            </a:schemeClr>
          </a:solidFill>
        </p:spPr>
        <p:txBody>
          <a:bodyPr wrap="square" lIns="0" tIns="0" rIns="0" bIns="0" rtlCol="0"/>
          <a:lstStyle/>
          <a:p>
            <a:pPr algn="just">
              <a:buFont typeface="+mj-lt"/>
              <a:buAutoNum type="arabicPeriod"/>
            </a:pPr>
            <a:endParaRPr lang="en-IN" b="0" i="0" dirty="0">
              <a:solidFill>
                <a:schemeClr val="bg1"/>
              </a:solidFill>
              <a:effectLst/>
              <a:latin typeface="freight-text-pro"/>
            </a:endParaRPr>
          </a:p>
        </p:txBody>
      </p:sp>
      <p:sp>
        <p:nvSpPr>
          <p:cNvPr id="5" name="TextBox 4">
            <a:extLst>
              <a:ext uri="{FF2B5EF4-FFF2-40B4-BE49-F238E27FC236}">
                <a16:creationId xmlns:a16="http://schemas.microsoft.com/office/drawing/2014/main" id="{6DBEF9A4-9338-65D7-B4D0-968362613130}"/>
              </a:ext>
            </a:extLst>
          </p:cNvPr>
          <p:cNvSpPr txBox="1"/>
          <p:nvPr/>
        </p:nvSpPr>
        <p:spPr>
          <a:xfrm>
            <a:off x="499620" y="1012850"/>
            <a:ext cx="11481847" cy="584775"/>
          </a:xfrm>
          <a:prstGeom prst="rect">
            <a:avLst/>
          </a:prstGeom>
          <a:noFill/>
        </p:spPr>
        <p:txBody>
          <a:bodyPr wrap="square">
            <a:spAutoFit/>
          </a:bodyPr>
          <a:lstStyle/>
          <a:p>
            <a:pPr algn="l"/>
            <a:endParaRPr lang="en-US" sz="3200" b="0" i="0" dirty="0">
              <a:solidFill>
                <a:schemeClr val="bg1"/>
              </a:solidFill>
              <a:effectLst/>
              <a:latin typeface="freight-text-pro"/>
            </a:endParaRPr>
          </a:p>
        </p:txBody>
      </p:sp>
      <p:pic>
        <p:nvPicPr>
          <p:cNvPr id="7170" name="Picture 2" descr="Digital Marketing Basics: CPM, CPC, CPA | by Mamello &quot;Mum-z&quot; Mokoena |  Medium">
            <a:extLst>
              <a:ext uri="{FF2B5EF4-FFF2-40B4-BE49-F238E27FC236}">
                <a16:creationId xmlns:a16="http://schemas.microsoft.com/office/drawing/2014/main" id="{2326F491-F4DF-84E3-6154-FA862DECE39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2262" y="462797"/>
            <a:ext cx="7192776" cy="3571875"/>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Advertising - Business of Apps">
            <a:extLst>
              <a:ext uri="{FF2B5EF4-FFF2-40B4-BE49-F238E27FC236}">
                <a16:creationId xmlns:a16="http://schemas.microsoft.com/office/drawing/2014/main" id="{9FED9B4A-8D00-442A-8B18-FAA6D538191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83472" y="3166912"/>
            <a:ext cx="6847167" cy="34002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455546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People's hands">
            <a:extLst>
              <a:ext uri="{FF2B5EF4-FFF2-40B4-BE49-F238E27FC236}">
                <a16:creationId xmlns:a16="http://schemas.microsoft.com/office/drawing/2014/main" id="{7D87B918-371C-4B31-9C7A-1D9A08C8A3BB}"/>
              </a:ext>
            </a:extLst>
          </p:cNvPr>
          <p:cNvPicPr>
            <a:picLocks noGrp="1" noChangeAspect="1"/>
          </p:cNvPicPr>
          <p:nvPr>
            <p:ph sz="half" idx="4294967295"/>
          </p:nvPr>
        </p:nvPicPr>
        <p:blipFill rotWithShape="1">
          <a:blip r:embed="rId3">
            <a:extLst>
              <a:ext uri="{28A0092B-C50C-407E-A947-70E740481C1C}">
                <a14:useLocalDpi xmlns:a14="http://schemas.microsoft.com/office/drawing/2010/main" val="0"/>
              </a:ext>
            </a:extLst>
          </a:blip>
          <a:srcRect/>
          <a:stretch/>
        </p:blipFill>
        <p:spPr>
          <a:xfrm>
            <a:off x="0" y="0"/>
            <a:ext cx="12188825" cy="6856413"/>
          </a:xfrm>
        </p:spPr>
      </p:pic>
      <p:sp>
        <p:nvSpPr>
          <p:cNvPr id="8" name="object 3" descr="Blue rectangle">
            <a:extLst>
              <a:ext uri="{FF2B5EF4-FFF2-40B4-BE49-F238E27FC236}">
                <a16:creationId xmlns:a16="http://schemas.microsoft.com/office/drawing/2014/main" id="{A277388B-76FD-44C4-B506-F8A157E57C65}"/>
              </a:ext>
            </a:extLst>
          </p:cNvPr>
          <p:cNvSpPr/>
          <p:nvPr/>
        </p:nvSpPr>
        <p:spPr>
          <a:xfrm>
            <a:off x="0" y="7071"/>
            <a:ext cx="12189600" cy="6858000"/>
          </a:xfrm>
          <a:custGeom>
            <a:avLst/>
            <a:gdLst/>
            <a:ahLst/>
            <a:cxnLst/>
            <a:rect l="l" t="t" r="r" b="b"/>
            <a:pathLst>
              <a:path w="12189460" h="6858000">
                <a:moveTo>
                  <a:pt x="0" y="6858000"/>
                </a:moveTo>
                <a:lnTo>
                  <a:pt x="12188952" y="6858000"/>
                </a:lnTo>
                <a:lnTo>
                  <a:pt x="12188952" y="0"/>
                </a:lnTo>
                <a:lnTo>
                  <a:pt x="0" y="0"/>
                </a:lnTo>
                <a:lnTo>
                  <a:pt x="0" y="6858000"/>
                </a:lnTo>
                <a:close/>
              </a:path>
            </a:pathLst>
          </a:custGeom>
          <a:solidFill>
            <a:schemeClr val="tx1">
              <a:alpha val="69999"/>
            </a:schemeClr>
          </a:solidFill>
        </p:spPr>
        <p:txBody>
          <a:bodyPr wrap="square" lIns="0" tIns="0" rIns="0" bIns="0" rtlCol="0"/>
          <a:lstStyle/>
          <a:p>
            <a:pPr algn="just">
              <a:buFont typeface="+mj-lt"/>
              <a:buAutoNum type="arabicPeriod"/>
            </a:pPr>
            <a:endParaRPr lang="en-IN" b="0" i="0" dirty="0">
              <a:solidFill>
                <a:schemeClr val="bg1"/>
              </a:solidFill>
              <a:effectLst/>
              <a:latin typeface="freight-text-pro"/>
            </a:endParaRPr>
          </a:p>
        </p:txBody>
      </p:sp>
      <p:sp>
        <p:nvSpPr>
          <p:cNvPr id="5" name="TextBox 4">
            <a:extLst>
              <a:ext uri="{FF2B5EF4-FFF2-40B4-BE49-F238E27FC236}">
                <a16:creationId xmlns:a16="http://schemas.microsoft.com/office/drawing/2014/main" id="{6DBEF9A4-9338-65D7-B4D0-968362613130}"/>
              </a:ext>
            </a:extLst>
          </p:cNvPr>
          <p:cNvSpPr txBox="1"/>
          <p:nvPr/>
        </p:nvSpPr>
        <p:spPr>
          <a:xfrm>
            <a:off x="499620" y="1012850"/>
            <a:ext cx="11481847" cy="584775"/>
          </a:xfrm>
          <a:prstGeom prst="rect">
            <a:avLst/>
          </a:prstGeom>
          <a:noFill/>
        </p:spPr>
        <p:txBody>
          <a:bodyPr wrap="square">
            <a:spAutoFit/>
          </a:bodyPr>
          <a:lstStyle/>
          <a:p>
            <a:pPr algn="l"/>
            <a:endParaRPr lang="en-US" sz="3200" b="0" i="0" dirty="0">
              <a:solidFill>
                <a:schemeClr val="bg1"/>
              </a:solidFill>
              <a:effectLst/>
              <a:latin typeface="freight-text-pro"/>
            </a:endParaRPr>
          </a:p>
        </p:txBody>
      </p:sp>
      <p:sp>
        <p:nvSpPr>
          <p:cNvPr id="3" name="TextBox 2">
            <a:extLst>
              <a:ext uri="{FF2B5EF4-FFF2-40B4-BE49-F238E27FC236}">
                <a16:creationId xmlns:a16="http://schemas.microsoft.com/office/drawing/2014/main" id="{C81E4A0B-5A06-10DE-7C42-A525BC1DFAEA}"/>
              </a:ext>
            </a:extLst>
          </p:cNvPr>
          <p:cNvSpPr txBox="1"/>
          <p:nvPr/>
        </p:nvSpPr>
        <p:spPr>
          <a:xfrm>
            <a:off x="3047198" y="1924582"/>
            <a:ext cx="6094428" cy="1938992"/>
          </a:xfrm>
          <a:prstGeom prst="rect">
            <a:avLst/>
          </a:prstGeom>
          <a:noFill/>
        </p:spPr>
        <p:txBody>
          <a:bodyPr wrap="square">
            <a:spAutoFit/>
          </a:bodyPr>
          <a:lstStyle/>
          <a:p>
            <a:pPr algn="ctr"/>
            <a:r>
              <a:rPr lang="en-IN" sz="6000" b="1" i="0" dirty="0">
                <a:solidFill>
                  <a:schemeClr val="bg1"/>
                </a:solidFill>
                <a:effectLst/>
                <a:latin typeface="circular"/>
              </a:rPr>
              <a:t>Methodologies In Digital Marketing</a:t>
            </a:r>
          </a:p>
        </p:txBody>
      </p:sp>
    </p:spTree>
    <p:extLst>
      <p:ext uri="{BB962C8B-B14F-4D97-AF65-F5344CB8AC3E}">
        <p14:creationId xmlns:p14="http://schemas.microsoft.com/office/powerpoint/2010/main" val="208622730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People's hands">
            <a:extLst>
              <a:ext uri="{FF2B5EF4-FFF2-40B4-BE49-F238E27FC236}">
                <a16:creationId xmlns:a16="http://schemas.microsoft.com/office/drawing/2014/main" id="{7D87B918-371C-4B31-9C7A-1D9A08C8A3BB}"/>
              </a:ext>
            </a:extLst>
          </p:cNvPr>
          <p:cNvPicPr>
            <a:picLocks noGrp="1" noChangeAspect="1"/>
          </p:cNvPicPr>
          <p:nvPr>
            <p:ph sz="half" idx="4294967295"/>
          </p:nvPr>
        </p:nvPicPr>
        <p:blipFill rotWithShape="1">
          <a:blip r:embed="rId3">
            <a:extLst>
              <a:ext uri="{28A0092B-C50C-407E-A947-70E740481C1C}">
                <a14:useLocalDpi xmlns:a14="http://schemas.microsoft.com/office/drawing/2010/main" val="0"/>
              </a:ext>
            </a:extLst>
          </a:blip>
          <a:srcRect/>
          <a:stretch/>
        </p:blipFill>
        <p:spPr>
          <a:xfrm>
            <a:off x="0" y="0"/>
            <a:ext cx="12188825" cy="6856413"/>
          </a:xfrm>
        </p:spPr>
      </p:pic>
      <p:sp>
        <p:nvSpPr>
          <p:cNvPr id="8" name="object 3" descr="Blue rectangle">
            <a:extLst>
              <a:ext uri="{FF2B5EF4-FFF2-40B4-BE49-F238E27FC236}">
                <a16:creationId xmlns:a16="http://schemas.microsoft.com/office/drawing/2014/main" id="{A277388B-76FD-44C4-B506-F8A157E57C65}"/>
              </a:ext>
            </a:extLst>
          </p:cNvPr>
          <p:cNvSpPr/>
          <p:nvPr/>
        </p:nvSpPr>
        <p:spPr>
          <a:xfrm>
            <a:off x="0" y="0"/>
            <a:ext cx="12189600" cy="6858000"/>
          </a:xfrm>
          <a:custGeom>
            <a:avLst/>
            <a:gdLst/>
            <a:ahLst/>
            <a:cxnLst/>
            <a:rect l="l" t="t" r="r" b="b"/>
            <a:pathLst>
              <a:path w="12189460" h="6858000">
                <a:moveTo>
                  <a:pt x="0" y="6858000"/>
                </a:moveTo>
                <a:lnTo>
                  <a:pt x="12188952" y="6858000"/>
                </a:lnTo>
                <a:lnTo>
                  <a:pt x="12188952" y="0"/>
                </a:lnTo>
                <a:lnTo>
                  <a:pt x="0" y="0"/>
                </a:lnTo>
                <a:lnTo>
                  <a:pt x="0" y="6858000"/>
                </a:lnTo>
                <a:close/>
              </a:path>
            </a:pathLst>
          </a:custGeom>
          <a:solidFill>
            <a:schemeClr val="tx1">
              <a:alpha val="69999"/>
            </a:schemeClr>
          </a:solidFill>
        </p:spPr>
        <p:txBody>
          <a:bodyPr wrap="square" lIns="0" tIns="0" rIns="0" bIns="0" rtlCol="0"/>
          <a:lstStyle/>
          <a:p>
            <a:pPr algn="just">
              <a:buFont typeface="+mj-lt"/>
              <a:buAutoNum type="arabicPeriod"/>
            </a:pPr>
            <a:endParaRPr lang="en-IN" b="0" i="0" dirty="0">
              <a:solidFill>
                <a:schemeClr val="bg1"/>
              </a:solidFill>
              <a:effectLst/>
              <a:latin typeface="freight-text-pro"/>
            </a:endParaRPr>
          </a:p>
        </p:txBody>
      </p:sp>
      <p:sp>
        <p:nvSpPr>
          <p:cNvPr id="5" name="TextBox 4">
            <a:extLst>
              <a:ext uri="{FF2B5EF4-FFF2-40B4-BE49-F238E27FC236}">
                <a16:creationId xmlns:a16="http://schemas.microsoft.com/office/drawing/2014/main" id="{6DBEF9A4-9338-65D7-B4D0-968362613130}"/>
              </a:ext>
            </a:extLst>
          </p:cNvPr>
          <p:cNvSpPr txBox="1"/>
          <p:nvPr/>
        </p:nvSpPr>
        <p:spPr>
          <a:xfrm>
            <a:off x="499620" y="1012850"/>
            <a:ext cx="11481847" cy="584775"/>
          </a:xfrm>
          <a:prstGeom prst="rect">
            <a:avLst/>
          </a:prstGeom>
          <a:noFill/>
        </p:spPr>
        <p:txBody>
          <a:bodyPr wrap="square">
            <a:spAutoFit/>
          </a:bodyPr>
          <a:lstStyle/>
          <a:p>
            <a:pPr algn="l"/>
            <a:endParaRPr lang="en-US" sz="3200" b="0" i="0" dirty="0">
              <a:solidFill>
                <a:schemeClr val="bg1"/>
              </a:solidFill>
              <a:effectLst/>
              <a:latin typeface="freight-text-pro"/>
            </a:endParaRPr>
          </a:p>
        </p:txBody>
      </p:sp>
      <p:sp>
        <p:nvSpPr>
          <p:cNvPr id="3" name="TextBox 2">
            <a:extLst>
              <a:ext uri="{FF2B5EF4-FFF2-40B4-BE49-F238E27FC236}">
                <a16:creationId xmlns:a16="http://schemas.microsoft.com/office/drawing/2014/main" id="{6F2E8B99-2BD7-036A-8794-5EB91833D82C}"/>
              </a:ext>
            </a:extLst>
          </p:cNvPr>
          <p:cNvSpPr txBox="1"/>
          <p:nvPr/>
        </p:nvSpPr>
        <p:spPr>
          <a:xfrm>
            <a:off x="1" y="-1587"/>
            <a:ext cx="7154944" cy="6494085"/>
          </a:xfrm>
          <a:prstGeom prst="rect">
            <a:avLst/>
          </a:prstGeom>
          <a:solidFill>
            <a:schemeClr val="bg2">
              <a:lumMod val="25000"/>
            </a:schemeClr>
          </a:solidFill>
        </p:spPr>
        <p:txBody>
          <a:bodyPr wrap="square">
            <a:spAutoFit/>
          </a:bodyPr>
          <a:lstStyle/>
          <a:p>
            <a:pPr algn="l"/>
            <a:r>
              <a:rPr lang="en-US" sz="3200" b="1" i="0" dirty="0">
                <a:solidFill>
                  <a:schemeClr val="bg1"/>
                </a:solidFill>
                <a:effectLst/>
                <a:latin typeface="Söhne"/>
              </a:rPr>
              <a:t>Segmentation Analysis:</a:t>
            </a:r>
          </a:p>
          <a:p>
            <a:pPr algn="l"/>
            <a:r>
              <a:rPr lang="en-US" sz="2400" b="0" i="0" dirty="0">
                <a:solidFill>
                  <a:schemeClr val="bg1"/>
                </a:solidFill>
                <a:effectLst/>
                <a:latin typeface="Söhne"/>
              </a:rPr>
              <a:t>Segmentation analysis involves dividing a larger audience into smaller, more homogeneous groups or segments based on shared characteristics or behaviors. These characteristics can include demographics (age, gender, location), psychographics (interests, lifestyle), behavior (purchase history, website interactions), or other relevant factors. The primary goal is to create targeted marketing strategies for each segment, tailoring content and messaging to better resonate with the specific needs and preferences of that group.</a:t>
            </a:r>
          </a:p>
          <a:p>
            <a:pPr algn="l"/>
            <a:r>
              <a:rPr lang="en-US" sz="2400" b="0" i="0" dirty="0">
                <a:solidFill>
                  <a:schemeClr val="accent3">
                    <a:lumMod val="75000"/>
                  </a:schemeClr>
                </a:solidFill>
                <a:effectLst/>
                <a:latin typeface="Söhne"/>
              </a:rPr>
              <a:t>For example</a:t>
            </a:r>
            <a:r>
              <a:rPr lang="en-US" sz="2400" b="0" i="0" dirty="0">
                <a:solidFill>
                  <a:schemeClr val="bg1"/>
                </a:solidFill>
                <a:effectLst/>
                <a:latin typeface="Söhne"/>
              </a:rPr>
              <a:t>, an e-commerce business might segment its customers into groups such as "frequent shoppers," "new customers," and "lapsed customers." This allows them to send personalized offers or recommendations to each group, improving conversion rates and customer retention.</a:t>
            </a:r>
          </a:p>
        </p:txBody>
      </p:sp>
      <p:pic>
        <p:nvPicPr>
          <p:cNvPr id="1026" name="Picture 2" descr="Customer Segmentation: The Definitive Guide [2021]">
            <a:extLst>
              <a:ext uri="{FF2B5EF4-FFF2-40B4-BE49-F238E27FC236}">
                <a16:creationId xmlns:a16="http://schemas.microsoft.com/office/drawing/2014/main" id="{151B11F7-0736-1243-F704-BB45C4EBCF9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54945" y="1113831"/>
            <a:ext cx="4826522" cy="40751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975569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People's hands">
            <a:extLst>
              <a:ext uri="{FF2B5EF4-FFF2-40B4-BE49-F238E27FC236}">
                <a16:creationId xmlns:a16="http://schemas.microsoft.com/office/drawing/2014/main" id="{7D87B918-371C-4B31-9C7A-1D9A08C8A3BB}"/>
              </a:ext>
            </a:extLst>
          </p:cNvPr>
          <p:cNvPicPr>
            <a:picLocks noGrp="1" noChangeAspect="1"/>
          </p:cNvPicPr>
          <p:nvPr>
            <p:ph sz="half" idx="4294967295"/>
          </p:nvPr>
        </p:nvPicPr>
        <p:blipFill rotWithShape="1">
          <a:blip r:embed="rId3">
            <a:extLst>
              <a:ext uri="{28A0092B-C50C-407E-A947-70E740481C1C}">
                <a14:useLocalDpi xmlns:a14="http://schemas.microsoft.com/office/drawing/2010/main" val="0"/>
              </a:ext>
            </a:extLst>
          </a:blip>
          <a:srcRect/>
          <a:stretch/>
        </p:blipFill>
        <p:spPr>
          <a:xfrm>
            <a:off x="0" y="0"/>
            <a:ext cx="12188825" cy="6856413"/>
          </a:xfrm>
        </p:spPr>
      </p:pic>
      <p:sp>
        <p:nvSpPr>
          <p:cNvPr id="8" name="object 3" descr="Blue rectangle">
            <a:extLst>
              <a:ext uri="{FF2B5EF4-FFF2-40B4-BE49-F238E27FC236}">
                <a16:creationId xmlns:a16="http://schemas.microsoft.com/office/drawing/2014/main" id="{A277388B-76FD-44C4-B506-F8A157E57C65}"/>
              </a:ext>
            </a:extLst>
          </p:cNvPr>
          <p:cNvSpPr/>
          <p:nvPr/>
        </p:nvSpPr>
        <p:spPr>
          <a:xfrm>
            <a:off x="0" y="0"/>
            <a:ext cx="12189600" cy="6858000"/>
          </a:xfrm>
          <a:custGeom>
            <a:avLst/>
            <a:gdLst/>
            <a:ahLst/>
            <a:cxnLst/>
            <a:rect l="l" t="t" r="r" b="b"/>
            <a:pathLst>
              <a:path w="12189460" h="6858000">
                <a:moveTo>
                  <a:pt x="0" y="6858000"/>
                </a:moveTo>
                <a:lnTo>
                  <a:pt x="12188952" y="6858000"/>
                </a:lnTo>
                <a:lnTo>
                  <a:pt x="12188952" y="0"/>
                </a:lnTo>
                <a:lnTo>
                  <a:pt x="0" y="0"/>
                </a:lnTo>
                <a:lnTo>
                  <a:pt x="0" y="6858000"/>
                </a:lnTo>
                <a:close/>
              </a:path>
            </a:pathLst>
          </a:custGeom>
          <a:solidFill>
            <a:schemeClr val="tx1">
              <a:alpha val="69999"/>
            </a:schemeClr>
          </a:solidFill>
        </p:spPr>
        <p:txBody>
          <a:bodyPr wrap="square" lIns="0" tIns="0" rIns="0" bIns="0" rtlCol="0"/>
          <a:lstStyle/>
          <a:p>
            <a:pPr algn="just">
              <a:buFont typeface="+mj-lt"/>
              <a:buAutoNum type="arabicPeriod"/>
            </a:pPr>
            <a:endParaRPr lang="en-IN" b="0" i="0" dirty="0">
              <a:solidFill>
                <a:schemeClr val="bg1"/>
              </a:solidFill>
              <a:effectLst/>
              <a:latin typeface="freight-text-pro"/>
            </a:endParaRPr>
          </a:p>
        </p:txBody>
      </p:sp>
      <p:sp>
        <p:nvSpPr>
          <p:cNvPr id="5" name="TextBox 4">
            <a:extLst>
              <a:ext uri="{FF2B5EF4-FFF2-40B4-BE49-F238E27FC236}">
                <a16:creationId xmlns:a16="http://schemas.microsoft.com/office/drawing/2014/main" id="{6DBEF9A4-9338-65D7-B4D0-968362613130}"/>
              </a:ext>
            </a:extLst>
          </p:cNvPr>
          <p:cNvSpPr txBox="1"/>
          <p:nvPr/>
        </p:nvSpPr>
        <p:spPr>
          <a:xfrm>
            <a:off x="499620" y="1012850"/>
            <a:ext cx="11481847" cy="584775"/>
          </a:xfrm>
          <a:prstGeom prst="rect">
            <a:avLst/>
          </a:prstGeom>
          <a:noFill/>
        </p:spPr>
        <p:txBody>
          <a:bodyPr wrap="square">
            <a:spAutoFit/>
          </a:bodyPr>
          <a:lstStyle/>
          <a:p>
            <a:pPr algn="l"/>
            <a:endParaRPr lang="en-US" sz="3200" b="0" i="0" dirty="0">
              <a:solidFill>
                <a:schemeClr val="bg1"/>
              </a:solidFill>
              <a:effectLst/>
              <a:latin typeface="freight-text-pro"/>
            </a:endParaRPr>
          </a:p>
        </p:txBody>
      </p:sp>
      <p:sp>
        <p:nvSpPr>
          <p:cNvPr id="3" name="TextBox 2">
            <a:extLst>
              <a:ext uri="{FF2B5EF4-FFF2-40B4-BE49-F238E27FC236}">
                <a16:creationId xmlns:a16="http://schemas.microsoft.com/office/drawing/2014/main" id="{219AFBAE-2EF1-C2AD-9D8B-60862F9D070F}"/>
              </a:ext>
            </a:extLst>
          </p:cNvPr>
          <p:cNvSpPr txBox="1"/>
          <p:nvPr/>
        </p:nvSpPr>
        <p:spPr>
          <a:xfrm>
            <a:off x="292261" y="77698"/>
            <a:ext cx="11481847" cy="3139321"/>
          </a:xfrm>
          <a:prstGeom prst="rect">
            <a:avLst/>
          </a:prstGeom>
          <a:solidFill>
            <a:schemeClr val="bg2">
              <a:lumMod val="25000"/>
            </a:schemeClr>
          </a:solidFill>
        </p:spPr>
        <p:txBody>
          <a:bodyPr wrap="square">
            <a:spAutoFit/>
          </a:bodyPr>
          <a:lstStyle/>
          <a:p>
            <a:pPr algn="l"/>
            <a:r>
              <a:rPr lang="en-US" b="1" i="0" dirty="0">
                <a:solidFill>
                  <a:schemeClr val="bg1"/>
                </a:solidFill>
                <a:effectLst/>
                <a:latin typeface="Söhne"/>
              </a:rPr>
              <a:t>Funnel Analysis</a:t>
            </a:r>
            <a:r>
              <a:rPr lang="en-US" b="0" i="0" dirty="0">
                <a:solidFill>
                  <a:schemeClr val="bg1"/>
                </a:solidFill>
                <a:effectLst/>
                <a:latin typeface="Söhne"/>
              </a:rPr>
              <a:t>:</a:t>
            </a:r>
          </a:p>
          <a:p>
            <a:pPr algn="l"/>
            <a:r>
              <a:rPr lang="en-US" b="0" i="0" dirty="0">
                <a:solidFill>
                  <a:schemeClr val="bg1"/>
                </a:solidFill>
                <a:effectLst/>
                <a:latin typeface="Söhne"/>
              </a:rPr>
              <a:t>Funnel analysis is the process of tracking and analyzing the steps users take through a predefined conversion path or "funnel." Funnels are often used to visualize the customer journey, from initial awareness to final conversion (e.g., making a purchase or signing up for a newsletter). Each step in the funnel represents an interaction or stage in the customer's journey.</a:t>
            </a:r>
          </a:p>
          <a:p>
            <a:pPr algn="l"/>
            <a:r>
              <a:rPr lang="en-US" b="0" i="0" dirty="0">
                <a:solidFill>
                  <a:schemeClr val="bg1"/>
                </a:solidFill>
                <a:effectLst/>
                <a:latin typeface="Söhne"/>
              </a:rPr>
              <a:t>Funnel analysis helps digital marketers identify where users drop off or abandon the process and make optimizations accordingly. By understanding where potential customers are falling out of the funnel, marketers can make adjustments to improve user experience, messaging, or calls to action to increase conversion rates.</a:t>
            </a:r>
          </a:p>
          <a:p>
            <a:pPr algn="l"/>
            <a:r>
              <a:rPr lang="en-US" b="0" i="0" dirty="0">
                <a:solidFill>
                  <a:srgbClr val="FF0000"/>
                </a:solidFill>
                <a:effectLst/>
                <a:latin typeface="Söhne"/>
              </a:rPr>
              <a:t>For instance, </a:t>
            </a:r>
            <a:r>
              <a:rPr lang="en-US" b="0" i="0" dirty="0">
                <a:solidFill>
                  <a:schemeClr val="bg1"/>
                </a:solidFill>
                <a:effectLst/>
                <a:latin typeface="Söhne"/>
              </a:rPr>
              <a:t>an e-commerce website might have a funnel consisting of these stages: "Homepage &gt; Product Page &gt; Add to Cart &gt; Checkout &gt; Purchase." Funnel analysis would reveal the drop-off points, allowing marketers to focus on optimizing these specific stages to reduce abandonment rates</a:t>
            </a:r>
          </a:p>
        </p:txBody>
      </p:sp>
      <p:pic>
        <p:nvPicPr>
          <p:cNvPr id="2050" name="Picture 2" descr="Funnel analysis - Wikipedia">
            <a:extLst>
              <a:ext uri="{FF2B5EF4-FFF2-40B4-BE49-F238E27FC236}">
                <a16:creationId xmlns:a16="http://schemas.microsoft.com/office/drawing/2014/main" id="{6328B938-95DB-9ADA-C215-5F1A98F1D30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6375" y="3226251"/>
            <a:ext cx="9533818" cy="36317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043019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People's hands">
            <a:extLst>
              <a:ext uri="{FF2B5EF4-FFF2-40B4-BE49-F238E27FC236}">
                <a16:creationId xmlns:a16="http://schemas.microsoft.com/office/drawing/2014/main" id="{7D87B918-371C-4B31-9C7A-1D9A08C8A3BB}"/>
              </a:ext>
            </a:extLst>
          </p:cNvPr>
          <p:cNvPicPr>
            <a:picLocks noGrp="1" noChangeAspect="1"/>
          </p:cNvPicPr>
          <p:nvPr>
            <p:ph sz="half" idx="4294967295"/>
          </p:nvPr>
        </p:nvPicPr>
        <p:blipFill rotWithShape="1">
          <a:blip r:embed="rId3">
            <a:extLst>
              <a:ext uri="{28A0092B-C50C-407E-A947-70E740481C1C}">
                <a14:useLocalDpi xmlns:a14="http://schemas.microsoft.com/office/drawing/2010/main" val="0"/>
              </a:ext>
            </a:extLst>
          </a:blip>
          <a:srcRect/>
          <a:stretch/>
        </p:blipFill>
        <p:spPr>
          <a:xfrm>
            <a:off x="0" y="0"/>
            <a:ext cx="12188825" cy="6856413"/>
          </a:xfrm>
        </p:spPr>
      </p:pic>
      <p:sp>
        <p:nvSpPr>
          <p:cNvPr id="8" name="object 3" descr="Blue rectangle">
            <a:extLst>
              <a:ext uri="{FF2B5EF4-FFF2-40B4-BE49-F238E27FC236}">
                <a16:creationId xmlns:a16="http://schemas.microsoft.com/office/drawing/2014/main" id="{A277388B-76FD-44C4-B506-F8A157E57C65}"/>
              </a:ext>
            </a:extLst>
          </p:cNvPr>
          <p:cNvSpPr/>
          <p:nvPr/>
        </p:nvSpPr>
        <p:spPr>
          <a:xfrm>
            <a:off x="0" y="0"/>
            <a:ext cx="12189600" cy="6858000"/>
          </a:xfrm>
          <a:custGeom>
            <a:avLst/>
            <a:gdLst/>
            <a:ahLst/>
            <a:cxnLst/>
            <a:rect l="l" t="t" r="r" b="b"/>
            <a:pathLst>
              <a:path w="12189460" h="6858000">
                <a:moveTo>
                  <a:pt x="0" y="6858000"/>
                </a:moveTo>
                <a:lnTo>
                  <a:pt x="12188952" y="6858000"/>
                </a:lnTo>
                <a:lnTo>
                  <a:pt x="12188952" y="0"/>
                </a:lnTo>
                <a:lnTo>
                  <a:pt x="0" y="0"/>
                </a:lnTo>
                <a:lnTo>
                  <a:pt x="0" y="6858000"/>
                </a:lnTo>
                <a:close/>
              </a:path>
            </a:pathLst>
          </a:custGeom>
          <a:solidFill>
            <a:schemeClr val="tx1">
              <a:alpha val="69999"/>
            </a:schemeClr>
          </a:solidFill>
        </p:spPr>
        <p:txBody>
          <a:bodyPr wrap="square" lIns="0" tIns="0" rIns="0" bIns="0" rtlCol="0"/>
          <a:lstStyle/>
          <a:p>
            <a:pPr algn="just">
              <a:buFont typeface="+mj-lt"/>
              <a:buAutoNum type="arabicPeriod"/>
            </a:pPr>
            <a:endParaRPr lang="en-IN" b="0" i="0" dirty="0">
              <a:solidFill>
                <a:schemeClr val="bg1"/>
              </a:solidFill>
              <a:effectLst/>
              <a:latin typeface="freight-text-pro"/>
            </a:endParaRPr>
          </a:p>
        </p:txBody>
      </p:sp>
      <p:sp>
        <p:nvSpPr>
          <p:cNvPr id="5" name="TextBox 4">
            <a:extLst>
              <a:ext uri="{FF2B5EF4-FFF2-40B4-BE49-F238E27FC236}">
                <a16:creationId xmlns:a16="http://schemas.microsoft.com/office/drawing/2014/main" id="{6DBEF9A4-9338-65D7-B4D0-968362613130}"/>
              </a:ext>
            </a:extLst>
          </p:cNvPr>
          <p:cNvSpPr txBox="1"/>
          <p:nvPr/>
        </p:nvSpPr>
        <p:spPr>
          <a:xfrm>
            <a:off x="499620" y="1012850"/>
            <a:ext cx="11481847" cy="584775"/>
          </a:xfrm>
          <a:prstGeom prst="rect">
            <a:avLst/>
          </a:prstGeom>
          <a:noFill/>
        </p:spPr>
        <p:txBody>
          <a:bodyPr wrap="square">
            <a:spAutoFit/>
          </a:bodyPr>
          <a:lstStyle/>
          <a:p>
            <a:pPr algn="l"/>
            <a:endParaRPr lang="en-US" sz="3200" b="0" i="0" dirty="0">
              <a:solidFill>
                <a:schemeClr val="bg1"/>
              </a:solidFill>
              <a:effectLst/>
              <a:latin typeface="freight-text-pro"/>
            </a:endParaRPr>
          </a:p>
        </p:txBody>
      </p:sp>
      <p:sp>
        <p:nvSpPr>
          <p:cNvPr id="6" name="TextBox 5">
            <a:extLst>
              <a:ext uri="{FF2B5EF4-FFF2-40B4-BE49-F238E27FC236}">
                <a16:creationId xmlns:a16="http://schemas.microsoft.com/office/drawing/2014/main" id="{E25605AC-48E4-9502-DC7C-39C32A2C8B62}"/>
              </a:ext>
            </a:extLst>
          </p:cNvPr>
          <p:cNvSpPr txBox="1"/>
          <p:nvPr/>
        </p:nvSpPr>
        <p:spPr>
          <a:xfrm>
            <a:off x="292262" y="169369"/>
            <a:ext cx="11481846" cy="3170099"/>
          </a:xfrm>
          <a:prstGeom prst="rect">
            <a:avLst/>
          </a:prstGeom>
          <a:solidFill>
            <a:schemeClr val="bg2">
              <a:lumMod val="25000"/>
            </a:schemeClr>
          </a:solid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2000" b="1" i="0" u="none" strike="noStrike" cap="none" normalizeH="0" baseline="0" dirty="0">
                <a:ln>
                  <a:noFill/>
                </a:ln>
                <a:solidFill>
                  <a:schemeClr val="bg1"/>
                </a:solidFill>
                <a:effectLst/>
                <a:latin typeface="Söhne"/>
              </a:rPr>
              <a:t>Cohort Analysis</a:t>
            </a:r>
            <a:r>
              <a:rPr kumimoji="0" lang="en-US" altLang="en-US" sz="2000" b="0" i="0" u="none" strike="noStrike" cap="none" normalizeH="0" baseline="0" dirty="0">
                <a:ln>
                  <a:noFill/>
                </a:ln>
                <a:solidFill>
                  <a:schemeClr val="bg1"/>
                </a:solidFill>
                <a:effectLst/>
                <a:latin typeface="Söhne"/>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bg1"/>
                </a:solidFill>
                <a:effectLst/>
                <a:latin typeface="Söhne"/>
              </a:rPr>
              <a:t>Cohort analysis involves grouping users who share a common characteristic or experience within a specific time frame. These groups, known as cohorts, are analyzed to gain insights into their behavior and performance over time. Cohort analysis helps digital marketers understand how user groups evolve and how marketing efforts impact user retention and engagement.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FF0000"/>
                </a:solidFill>
                <a:effectLst/>
                <a:latin typeface="Söhne"/>
              </a:rPr>
              <a:t>For example</a:t>
            </a:r>
            <a:r>
              <a:rPr kumimoji="0" lang="en-US" altLang="en-US" sz="2000" b="0" i="0" u="none" strike="noStrike" cap="none" normalizeH="0" baseline="0" dirty="0">
                <a:ln>
                  <a:noFill/>
                </a:ln>
                <a:solidFill>
                  <a:schemeClr val="bg1"/>
                </a:solidFill>
                <a:effectLst/>
                <a:latin typeface="Söhne"/>
              </a:rPr>
              <a:t>, a mobile app developer might group users based on their installation date and analyze how each cohort's retention rate changes over time. This can help identify whether updates or marketing campaigns have a positive impact on user retention for specific user groups.</a:t>
            </a: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2000" b="0" i="0" u="none" strike="noStrike" cap="none" normalizeH="0" baseline="0" dirty="0">
                <a:ln>
                  <a:noFill/>
                </a:ln>
                <a:solidFill>
                  <a:schemeClr val="bg1"/>
                </a:solidFill>
                <a:effectLst/>
                <a:latin typeface="Söhne"/>
              </a:rPr>
            </a:br>
            <a:endParaRPr kumimoji="0" lang="en-US" altLang="en-US" sz="2000" b="0" i="0" u="none" strike="noStrike" cap="none" normalizeH="0" baseline="0" dirty="0">
              <a:ln>
                <a:noFill/>
              </a:ln>
              <a:solidFill>
                <a:schemeClr val="bg1"/>
              </a:solidFill>
              <a:effectLst/>
              <a:latin typeface="Arial" panose="020B0604020202020204" pitchFamily="34" charset="0"/>
            </a:endParaRPr>
          </a:p>
        </p:txBody>
      </p:sp>
      <p:pic>
        <p:nvPicPr>
          <p:cNvPr id="10" name="Picture 9">
            <a:extLst>
              <a:ext uri="{FF2B5EF4-FFF2-40B4-BE49-F238E27FC236}">
                <a16:creationId xmlns:a16="http://schemas.microsoft.com/office/drawing/2014/main" id="{6D0B5EEC-9178-9BF4-974A-63C356D30A0E}"/>
              </a:ext>
            </a:extLst>
          </p:cNvPr>
          <p:cNvPicPr>
            <a:picLocks noChangeAspect="1"/>
          </p:cNvPicPr>
          <p:nvPr/>
        </p:nvPicPr>
        <p:blipFill>
          <a:blip r:embed="rId4"/>
          <a:stretch>
            <a:fillRect/>
          </a:stretch>
        </p:blipFill>
        <p:spPr>
          <a:xfrm>
            <a:off x="3734361" y="2979437"/>
            <a:ext cx="8454464" cy="3876976"/>
          </a:xfrm>
          <a:prstGeom prst="rect">
            <a:avLst/>
          </a:prstGeom>
        </p:spPr>
      </p:pic>
    </p:spTree>
    <p:extLst>
      <p:ext uri="{BB962C8B-B14F-4D97-AF65-F5344CB8AC3E}">
        <p14:creationId xmlns:p14="http://schemas.microsoft.com/office/powerpoint/2010/main" val="177595915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People's hands">
            <a:extLst>
              <a:ext uri="{FF2B5EF4-FFF2-40B4-BE49-F238E27FC236}">
                <a16:creationId xmlns:a16="http://schemas.microsoft.com/office/drawing/2014/main" id="{7D87B918-371C-4B31-9C7A-1D9A08C8A3BB}"/>
              </a:ext>
            </a:extLst>
          </p:cNvPr>
          <p:cNvPicPr>
            <a:picLocks noGrp="1" noChangeAspect="1"/>
          </p:cNvPicPr>
          <p:nvPr>
            <p:ph sz="half" idx="4294967295"/>
          </p:nvPr>
        </p:nvPicPr>
        <p:blipFill rotWithShape="1">
          <a:blip r:embed="rId3">
            <a:extLst>
              <a:ext uri="{28A0092B-C50C-407E-A947-70E740481C1C}">
                <a14:useLocalDpi xmlns:a14="http://schemas.microsoft.com/office/drawing/2010/main" val="0"/>
              </a:ext>
            </a:extLst>
          </a:blip>
          <a:srcRect/>
          <a:stretch/>
        </p:blipFill>
        <p:spPr>
          <a:xfrm>
            <a:off x="0" y="0"/>
            <a:ext cx="12188825" cy="6856413"/>
          </a:xfrm>
        </p:spPr>
      </p:pic>
      <p:sp>
        <p:nvSpPr>
          <p:cNvPr id="8" name="object 3" descr="Blue rectangle">
            <a:extLst>
              <a:ext uri="{FF2B5EF4-FFF2-40B4-BE49-F238E27FC236}">
                <a16:creationId xmlns:a16="http://schemas.microsoft.com/office/drawing/2014/main" id="{A277388B-76FD-44C4-B506-F8A157E57C65}"/>
              </a:ext>
            </a:extLst>
          </p:cNvPr>
          <p:cNvSpPr/>
          <p:nvPr/>
        </p:nvSpPr>
        <p:spPr>
          <a:xfrm>
            <a:off x="0" y="0"/>
            <a:ext cx="12189600" cy="6858000"/>
          </a:xfrm>
          <a:custGeom>
            <a:avLst/>
            <a:gdLst/>
            <a:ahLst/>
            <a:cxnLst/>
            <a:rect l="l" t="t" r="r" b="b"/>
            <a:pathLst>
              <a:path w="12189460" h="6858000">
                <a:moveTo>
                  <a:pt x="0" y="6858000"/>
                </a:moveTo>
                <a:lnTo>
                  <a:pt x="12188952" y="6858000"/>
                </a:lnTo>
                <a:lnTo>
                  <a:pt x="12188952" y="0"/>
                </a:lnTo>
                <a:lnTo>
                  <a:pt x="0" y="0"/>
                </a:lnTo>
                <a:lnTo>
                  <a:pt x="0" y="6858000"/>
                </a:lnTo>
                <a:close/>
              </a:path>
            </a:pathLst>
          </a:custGeom>
          <a:solidFill>
            <a:schemeClr val="tx1">
              <a:alpha val="69999"/>
            </a:schemeClr>
          </a:solidFill>
        </p:spPr>
        <p:txBody>
          <a:bodyPr wrap="square" lIns="0" tIns="0" rIns="0" bIns="0" rtlCol="0"/>
          <a:lstStyle/>
          <a:p>
            <a:pPr algn="just">
              <a:buFont typeface="+mj-lt"/>
              <a:buAutoNum type="arabicPeriod"/>
            </a:pPr>
            <a:endParaRPr lang="en-IN" b="0" i="0" dirty="0">
              <a:solidFill>
                <a:schemeClr val="bg1"/>
              </a:solidFill>
              <a:effectLst/>
              <a:latin typeface="freight-text-pro"/>
            </a:endParaRPr>
          </a:p>
        </p:txBody>
      </p:sp>
      <p:sp>
        <p:nvSpPr>
          <p:cNvPr id="5" name="TextBox 4">
            <a:extLst>
              <a:ext uri="{FF2B5EF4-FFF2-40B4-BE49-F238E27FC236}">
                <a16:creationId xmlns:a16="http://schemas.microsoft.com/office/drawing/2014/main" id="{6DBEF9A4-9338-65D7-B4D0-968362613130}"/>
              </a:ext>
            </a:extLst>
          </p:cNvPr>
          <p:cNvSpPr txBox="1"/>
          <p:nvPr/>
        </p:nvSpPr>
        <p:spPr>
          <a:xfrm>
            <a:off x="499620" y="1012850"/>
            <a:ext cx="11481847" cy="584775"/>
          </a:xfrm>
          <a:prstGeom prst="rect">
            <a:avLst/>
          </a:prstGeom>
          <a:noFill/>
        </p:spPr>
        <p:txBody>
          <a:bodyPr wrap="square">
            <a:spAutoFit/>
          </a:bodyPr>
          <a:lstStyle/>
          <a:p>
            <a:pPr algn="l"/>
            <a:endParaRPr lang="en-US" sz="3200" b="0" i="0" dirty="0">
              <a:solidFill>
                <a:schemeClr val="bg1"/>
              </a:solidFill>
              <a:effectLst/>
              <a:latin typeface="freight-text-pro"/>
            </a:endParaRPr>
          </a:p>
        </p:txBody>
      </p:sp>
    </p:spTree>
    <p:extLst>
      <p:ext uri="{BB962C8B-B14F-4D97-AF65-F5344CB8AC3E}">
        <p14:creationId xmlns:p14="http://schemas.microsoft.com/office/powerpoint/2010/main" val="26901392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People's hands">
            <a:extLst>
              <a:ext uri="{FF2B5EF4-FFF2-40B4-BE49-F238E27FC236}">
                <a16:creationId xmlns:a16="http://schemas.microsoft.com/office/drawing/2014/main" id="{7D87B918-371C-4B31-9C7A-1D9A08C8A3BB}"/>
              </a:ext>
            </a:extLst>
          </p:cNvPr>
          <p:cNvPicPr>
            <a:picLocks noGrp="1" noChangeAspect="1"/>
          </p:cNvPicPr>
          <p:nvPr>
            <p:ph sz="half" idx="4294967295"/>
          </p:nvPr>
        </p:nvPicPr>
        <p:blipFill rotWithShape="1">
          <a:blip r:embed="rId3">
            <a:extLst>
              <a:ext uri="{28A0092B-C50C-407E-A947-70E740481C1C}">
                <a14:useLocalDpi xmlns:a14="http://schemas.microsoft.com/office/drawing/2010/main" val="0"/>
              </a:ext>
            </a:extLst>
          </a:blip>
          <a:srcRect/>
          <a:stretch/>
        </p:blipFill>
        <p:spPr>
          <a:xfrm>
            <a:off x="0" y="0"/>
            <a:ext cx="12188825" cy="6856413"/>
          </a:xfrm>
        </p:spPr>
      </p:pic>
      <p:sp>
        <p:nvSpPr>
          <p:cNvPr id="8" name="object 3" descr="Blue rectangle">
            <a:extLst>
              <a:ext uri="{FF2B5EF4-FFF2-40B4-BE49-F238E27FC236}">
                <a16:creationId xmlns:a16="http://schemas.microsoft.com/office/drawing/2014/main" id="{A277388B-76FD-44C4-B506-F8A157E57C65}"/>
              </a:ext>
            </a:extLst>
          </p:cNvPr>
          <p:cNvSpPr/>
          <p:nvPr/>
        </p:nvSpPr>
        <p:spPr>
          <a:xfrm>
            <a:off x="1200" y="0"/>
            <a:ext cx="12189600" cy="6858000"/>
          </a:xfrm>
          <a:custGeom>
            <a:avLst/>
            <a:gdLst/>
            <a:ahLst/>
            <a:cxnLst/>
            <a:rect l="l" t="t" r="r" b="b"/>
            <a:pathLst>
              <a:path w="12189460" h="6858000">
                <a:moveTo>
                  <a:pt x="0" y="6858000"/>
                </a:moveTo>
                <a:lnTo>
                  <a:pt x="12188952" y="6858000"/>
                </a:lnTo>
                <a:lnTo>
                  <a:pt x="12188952" y="0"/>
                </a:lnTo>
                <a:lnTo>
                  <a:pt x="0" y="0"/>
                </a:lnTo>
                <a:lnTo>
                  <a:pt x="0" y="6858000"/>
                </a:lnTo>
                <a:close/>
              </a:path>
            </a:pathLst>
          </a:custGeom>
          <a:solidFill>
            <a:schemeClr val="tx2">
              <a:alpha val="69999"/>
            </a:schemeClr>
          </a:solidFill>
        </p:spPr>
        <p:txBody>
          <a:bodyPr wrap="square" lIns="0" tIns="0" rIns="0" bIns="0" rtlCol="0"/>
          <a:lstStyle/>
          <a:p>
            <a:endParaRPr lang="en-US" dirty="0"/>
          </a:p>
        </p:txBody>
      </p:sp>
      <p:sp>
        <p:nvSpPr>
          <p:cNvPr id="3" name="TextBox 2">
            <a:extLst>
              <a:ext uri="{FF2B5EF4-FFF2-40B4-BE49-F238E27FC236}">
                <a16:creationId xmlns:a16="http://schemas.microsoft.com/office/drawing/2014/main" id="{2578B445-A4C2-436E-8B03-8B6160C6A639}"/>
              </a:ext>
            </a:extLst>
          </p:cNvPr>
          <p:cNvSpPr txBox="1"/>
          <p:nvPr/>
        </p:nvSpPr>
        <p:spPr>
          <a:xfrm>
            <a:off x="4696906" y="69857"/>
            <a:ext cx="6094428" cy="769441"/>
          </a:xfrm>
          <a:prstGeom prst="rect">
            <a:avLst/>
          </a:prstGeom>
          <a:noFill/>
        </p:spPr>
        <p:txBody>
          <a:bodyPr wrap="square">
            <a:spAutoFit/>
          </a:bodyPr>
          <a:lstStyle/>
          <a:p>
            <a:r>
              <a:rPr lang="en-US" sz="4400" dirty="0">
                <a:solidFill>
                  <a:schemeClr val="bg1"/>
                </a:solidFill>
              </a:rPr>
              <a:t>SURVEYS</a:t>
            </a:r>
          </a:p>
        </p:txBody>
      </p:sp>
      <p:sp>
        <p:nvSpPr>
          <p:cNvPr id="5" name="TextBox 4">
            <a:extLst>
              <a:ext uri="{FF2B5EF4-FFF2-40B4-BE49-F238E27FC236}">
                <a16:creationId xmlns:a16="http://schemas.microsoft.com/office/drawing/2014/main" id="{6DBEF9A4-9338-65D7-B4D0-968362613130}"/>
              </a:ext>
            </a:extLst>
          </p:cNvPr>
          <p:cNvSpPr txBox="1"/>
          <p:nvPr/>
        </p:nvSpPr>
        <p:spPr>
          <a:xfrm>
            <a:off x="480767" y="909155"/>
            <a:ext cx="11481847" cy="5016758"/>
          </a:xfrm>
          <a:prstGeom prst="rect">
            <a:avLst/>
          </a:prstGeom>
          <a:noFill/>
        </p:spPr>
        <p:txBody>
          <a:bodyPr wrap="square">
            <a:spAutoFit/>
          </a:bodyPr>
          <a:lstStyle/>
          <a:p>
            <a:pPr algn="l"/>
            <a:r>
              <a:rPr lang="en-US" sz="3200" b="0" i="0" dirty="0">
                <a:solidFill>
                  <a:schemeClr val="bg1"/>
                </a:solidFill>
                <a:effectLst/>
                <a:latin typeface="freight-text-pro"/>
              </a:rPr>
              <a:t>The various types of surveys are:</a:t>
            </a:r>
          </a:p>
          <a:p>
            <a:pPr algn="l"/>
            <a:endParaRPr lang="en-US" sz="3200" b="0" i="0" dirty="0">
              <a:solidFill>
                <a:schemeClr val="bg1"/>
              </a:solidFill>
              <a:effectLst/>
              <a:latin typeface="freight-text-pro"/>
            </a:endParaRPr>
          </a:p>
          <a:p>
            <a:pPr algn="l">
              <a:buFont typeface="+mj-lt"/>
              <a:buAutoNum type="arabicPeriod"/>
            </a:pPr>
            <a:r>
              <a:rPr lang="en-US" sz="3200" b="0" i="0" dirty="0">
                <a:solidFill>
                  <a:schemeClr val="bg1"/>
                </a:solidFill>
                <a:effectLst/>
                <a:latin typeface="freight-text-pro"/>
              </a:rPr>
              <a:t>Market research survey: It helps you understand the environment in which your product operates, figure out the pricing for a new product, and ways to improve customer retention</a:t>
            </a:r>
          </a:p>
          <a:p>
            <a:pPr algn="l">
              <a:buFont typeface="+mj-lt"/>
              <a:buAutoNum type="arabicPeriod"/>
            </a:pPr>
            <a:r>
              <a:rPr lang="en-US" sz="3200" b="0" i="0" dirty="0">
                <a:solidFill>
                  <a:schemeClr val="bg1"/>
                </a:solidFill>
                <a:effectLst/>
                <a:latin typeface="freight-text-pro"/>
              </a:rPr>
              <a:t>Customer satisfaction survey: It serves to assess the efficiency of your product in the market and determine the areas that need improvement</a:t>
            </a:r>
          </a:p>
          <a:p>
            <a:pPr algn="l">
              <a:buFont typeface="+mj-lt"/>
              <a:buAutoNum type="arabicPeriod"/>
            </a:pPr>
            <a:r>
              <a:rPr lang="en-US" sz="3200" b="0" i="0" dirty="0">
                <a:solidFill>
                  <a:schemeClr val="bg1"/>
                </a:solidFill>
                <a:effectLst/>
                <a:latin typeface="freight-text-pro"/>
              </a:rPr>
              <a:t>Net promoter score (NPS): It helps you check how likely users are to recommend your product to others</a:t>
            </a:r>
          </a:p>
        </p:txBody>
      </p:sp>
    </p:spTree>
    <p:extLst>
      <p:ext uri="{BB962C8B-B14F-4D97-AF65-F5344CB8AC3E}">
        <p14:creationId xmlns:p14="http://schemas.microsoft.com/office/powerpoint/2010/main" val="44682055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People's hands">
            <a:extLst>
              <a:ext uri="{FF2B5EF4-FFF2-40B4-BE49-F238E27FC236}">
                <a16:creationId xmlns:a16="http://schemas.microsoft.com/office/drawing/2014/main" id="{7D87B918-371C-4B31-9C7A-1D9A08C8A3BB}"/>
              </a:ext>
            </a:extLst>
          </p:cNvPr>
          <p:cNvPicPr>
            <a:picLocks noGrp="1" noChangeAspect="1"/>
          </p:cNvPicPr>
          <p:nvPr>
            <p:ph sz="half" idx="4294967295"/>
          </p:nvPr>
        </p:nvPicPr>
        <p:blipFill rotWithShape="1">
          <a:blip r:embed="rId3">
            <a:extLst>
              <a:ext uri="{28A0092B-C50C-407E-A947-70E740481C1C}">
                <a14:useLocalDpi xmlns:a14="http://schemas.microsoft.com/office/drawing/2010/main" val="0"/>
              </a:ext>
            </a:extLst>
          </a:blip>
          <a:srcRect/>
          <a:stretch/>
        </p:blipFill>
        <p:spPr>
          <a:xfrm>
            <a:off x="0" y="0"/>
            <a:ext cx="12188825" cy="6856413"/>
          </a:xfrm>
        </p:spPr>
      </p:pic>
      <p:sp>
        <p:nvSpPr>
          <p:cNvPr id="8" name="object 3" descr="Blue rectangle">
            <a:extLst>
              <a:ext uri="{FF2B5EF4-FFF2-40B4-BE49-F238E27FC236}">
                <a16:creationId xmlns:a16="http://schemas.microsoft.com/office/drawing/2014/main" id="{A277388B-76FD-44C4-B506-F8A157E57C65}"/>
              </a:ext>
            </a:extLst>
          </p:cNvPr>
          <p:cNvSpPr/>
          <p:nvPr/>
        </p:nvSpPr>
        <p:spPr>
          <a:xfrm>
            <a:off x="0" y="0"/>
            <a:ext cx="12189600" cy="6858000"/>
          </a:xfrm>
          <a:custGeom>
            <a:avLst/>
            <a:gdLst/>
            <a:ahLst/>
            <a:cxnLst/>
            <a:rect l="l" t="t" r="r" b="b"/>
            <a:pathLst>
              <a:path w="12189460" h="6858000">
                <a:moveTo>
                  <a:pt x="0" y="6858000"/>
                </a:moveTo>
                <a:lnTo>
                  <a:pt x="12188952" y="6858000"/>
                </a:lnTo>
                <a:lnTo>
                  <a:pt x="12188952" y="0"/>
                </a:lnTo>
                <a:lnTo>
                  <a:pt x="0" y="0"/>
                </a:lnTo>
                <a:lnTo>
                  <a:pt x="0" y="6858000"/>
                </a:lnTo>
                <a:close/>
              </a:path>
            </a:pathLst>
          </a:custGeom>
          <a:solidFill>
            <a:schemeClr val="tx1">
              <a:alpha val="69999"/>
            </a:schemeClr>
          </a:solidFill>
        </p:spPr>
        <p:txBody>
          <a:bodyPr wrap="square" lIns="0" tIns="0" rIns="0" bIns="0" rtlCol="0"/>
          <a:lstStyle/>
          <a:p>
            <a:pPr algn="just">
              <a:buFont typeface="+mj-lt"/>
              <a:buAutoNum type="arabicPeriod"/>
            </a:pPr>
            <a:endParaRPr lang="en-IN" b="0" i="0" dirty="0">
              <a:solidFill>
                <a:schemeClr val="bg1"/>
              </a:solidFill>
              <a:effectLst/>
              <a:latin typeface="freight-text-pro"/>
            </a:endParaRPr>
          </a:p>
        </p:txBody>
      </p:sp>
      <p:sp>
        <p:nvSpPr>
          <p:cNvPr id="5" name="TextBox 4">
            <a:extLst>
              <a:ext uri="{FF2B5EF4-FFF2-40B4-BE49-F238E27FC236}">
                <a16:creationId xmlns:a16="http://schemas.microsoft.com/office/drawing/2014/main" id="{6DBEF9A4-9338-65D7-B4D0-968362613130}"/>
              </a:ext>
            </a:extLst>
          </p:cNvPr>
          <p:cNvSpPr txBox="1"/>
          <p:nvPr/>
        </p:nvSpPr>
        <p:spPr>
          <a:xfrm>
            <a:off x="499620" y="1012850"/>
            <a:ext cx="11481847" cy="584775"/>
          </a:xfrm>
          <a:prstGeom prst="rect">
            <a:avLst/>
          </a:prstGeom>
          <a:noFill/>
        </p:spPr>
        <p:txBody>
          <a:bodyPr wrap="square">
            <a:spAutoFit/>
          </a:bodyPr>
          <a:lstStyle/>
          <a:p>
            <a:pPr algn="l"/>
            <a:endParaRPr lang="en-US" sz="3200" b="0" i="0" dirty="0">
              <a:solidFill>
                <a:schemeClr val="bg1"/>
              </a:solidFill>
              <a:effectLst/>
              <a:latin typeface="freight-text-pro"/>
            </a:endParaRPr>
          </a:p>
        </p:txBody>
      </p:sp>
    </p:spTree>
    <p:extLst>
      <p:ext uri="{BB962C8B-B14F-4D97-AF65-F5344CB8AC3E}">
        <p14:creationId xmlns:p14="http://schemas.microsoft.com/office/powerpoint/2010/main" val="199061891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People's hands">
            <a:extLst>
              <a:ext uri="{FF2B5EF4-FFF2-40B4-BE49-F238E27FC236}">
                <a16:creationId xmlns:a16="http://schemas.microsoft.com/office/drawing/2014/main" id="{7D87B918-371C-4B31-9C7A-1D9A08C8A3BB}"/>
              </a:ext>
            </a:extLst>
          </p:cNvPr>
          <p:cNvPicPr>
            <a:picLocks noGrp="1" noChangeAspect="1"/>
          </p:cNvPicPr>
          <p:nvPr>
            <p:ph sz="half" idx="4294967295"/>
          </p:nvPr>
        </p:nvPicPr>
        <p:blipFill rotWithShape="1">
          <a:blip r:embed="rId3">
            <a:extLst>
              <a:ext uri="{28A0092B-C50C-407E-A947-70E740481C1C}">
                <a14:useLocalDpi xmlns:a14="http://schemas.microsoft.com/office/drawing/2010/main" val="0"/>
              </a:ext>
            </a:extLst>
          </a:blip>
          <a:srcRect/>
          <a:stretch/>
        </p:blipFill>
        <p:spPr>
          <a:xfrm>
            <a:off x="0" y="0"/>
            <a:ext cx="12188825" cy="6856413"/>
          </a:xfrm>
        </p:spPr>
      </p:pic>
      <p:sp>
        <p:nvSpPr>
          <p:cNvPr id="8" name="object 3" descr="Blue rectangle">
            <a:extLst>
              <a:ext uri="{FF2B5EF4-FFF2-40B4-BE49-F238E27FC236}">
                <a16:creationId xmlns:a16="http://schemas.microsoft.com/office/drawing/2014/main" id="{A277388B-76FD-44C4-B506-F8A157E57C65}"/>
              </a:ext>
            </a:extLst>
          </p:cNvPr>
          <p:cNvSpPr/>
          <p:nvPr/>
        </p:nvSpPr>
        <p:spPr>
          <a:xfrm>
            <a:off x="0" y="0"/>
            <a:ext cx="12189600" cy="6858000"/>
          </a:xfrm>
          <a:custGeom>
            <a:avLst/>
            <a:gdLst/>
            <a:ahLst/>
            <a:cxnLst/>
            <a:rect l="l" t="t" r="r" b="b"/>
            <a:pathLst>
              <a:path w="12189460" h="6858000">
                <a:moveTo>
                  <a:pt x="0" y="6858000"/>
                </a:moveTo>
                <a:lnTo>
                  <a:pt x="12188952" y="6858000"/>
                </a:lnTo>
                <a:lnTo>
                  <a:pt x="12188952" y="0"/>
                </a:lnTo>
                <a:lnTo>
                  <a:pt x="0" y="0"/>
                </a:lnTo>
                <a:lnTo>
                  <a:pt x="0" y="6858000"/>
                </a:lnTo>
                <a:close/>
              </a:path>
            </a:pathLst>
          </a:custGeom>
          <a:solidFill>
            <a:schemeClr val="tx1">
              <a:alpha val="69999"/>
            </a:schemeClr>
          </a:solidFill>
        </p:spPr>
        <p:txBody>
          <a:bodyPr wrap="square" lIns="0" tIns="0" rIns="0" bIns="0" rtlCol="0"/>
          <a:lstStyle/>
          <a:p>
            <a:pPr algn="just">
              <a:buFont typeface="+mj-lt"/>
              <a:buAutoNum type="arabicPeriod"/>
            </a:pPr>
            <a:endParaRPr lang="en-IN" b="0" i="0" dirty="0">
              <a:solidFill>
                <a:schemeClr val="bg1"/>
              </a:solidFill>
              <a:effectLst/>
              <a:latin typeface="freight-text-pro"/>
            </a:endParaRPr>
          </a:p>
        </p:txBody>
      </p:sp>
      <p:sp>
        <p:nvSpPr>
          <p:cNvPr id="5" name="TextBox 4">
            <a:extLst>
              <a:ext uri="{FF2B5EF4-FFF2-40B4-BE49-F238E27FC236}">
                <a16:creationId xmlns:a16="http://schemas.microsoft.com/office/drawing/2014/main" id="{6DBEF9A4-9338-65D7-B4D0-968362613130}"/>
              </a:ext>
            </a:extLst>
          </p:cNvPr>
          <p:cNvSpPr txBox="1"/>
          <p:nvPr/>
        </p:nvSpPr>
        <p:spPr>
          <a:xfrm>
            <a:off x="499620" y="1012850"/>
            <a:ext cx="11481847" cy="584775"/>
          </a:xfrm>
          <a:prstGeom prst="rect">
            <a:avLst/>
          </a:prstGeom>
          <a:noFill/>
        </p:spPr>
        <p:txBody>
          <a:bodyPr wrap="square">
            <a:spAutoFit/>
          </a:bodyPr>
          <a:lstStyle/>
          <a:p>
            <a:pPr algn="l"/>
            <a:endParaRPr lang="en-US" sz="3200" b="0" i="0" dirty="0">
              <a:solidFill>
                <a:schemeClr val="bg1"/>
              </a:solidFill>
              <a:effectLst/>
              <a:latin typeface="freight-text-pro"/>
            </a:endParaRPr>
          </a:p>
        </p:txBody>
      </p:sp>
    </p:spTree>
    <p:extLst>
      <p:ext uri="{BB962C8B-B14F-4D97-AF65-F5344CB8AC3E}">
        <p14:creationId xmlns:p14="http://schemas.microsoft.com/office/powerpoint/2010/main" val="21190034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People's hands">
            <a:extLst>
              <a:ext uri="{FF2B5EF4-FFF2-40B4-BE49-F238E27FC236}">
                <a16:creationId xmlns:a16="http://schemas.microsoft.com/office/drawing/2014/main" id="{7D87B918-371C-4B31-9C7A-1D9A08C8A3BB}"/>
              </a:ext>
            </a:extLst>
          </p:cNvPr>
          <p:cNvPicPr>
            <a:picLocks noGrp="1" noChangeAspect="1"/>
          </p:cNvPicPr>
          <p:nvPr>
            <p:ph sz="half" idx="4294967295"/>
          </p:nvPr>
        </p:nvPicPr>
        <p:blipFill rotWithShape="1">
          <a:blip r:embed="rId3">
            <a:extLst>
              <a:ext uri="{28A0092B-C50C-407E-A947-70E740481C1C}">
                <a14:useLocalDpi xmlns:a14="http://schemas.microsoft.com/office/drawing/2010/main" val="0"/>
              </a:ext>
            </a:extLst>
          </a:blip>
          <a:srcRect/>
          <a:stretch/>
        </p:blipFill>
        <p:spPr>
          <a:xfrm>
            <a:off x="0" y="0"/>
            <a:ext cx="12188825" cy="6856413"/>
          </a:xfrm>
        </p:spPr>
      </p:pic>
      <p:sp>
        <p:nvSpPr>
          <p:cNvPr id="8" name="object 3" descr="Blue rectangle">
            <a:extLst>
              <a:ext uri="{FF2B5EF4-FFF2-40B4-BE49-F238E27FC236}">
                <a16:creationId xmlns:a16="http://schemas.microsoft.com/office/drawing/2014/main" id="{A277388B-76FD-44C4-B506-F8A157E57C65}"/>
              </a:ext>
            </a:extLst>
          </p:cNvPr>
          <p:cNvSpPr/>
          <p:nvPr/>
        </p:nvSpPr>
        <p:spPr>
          <a:xfrm>
            <a:off x="1200" y="0"/>
            <a:ext cx="12189600" cy="6858000"/>
          </a:xfrm>
          <a:custGeom>
            <a:avLst/>
            <a:gdLst/>
            <a:ahLst/>
            <a:cxnLst/>
            <a:rect l="l" t="t" r="r" b="b"/>
            <a:pathLst>
              <a:path w="12189460" h="6858000">
                <a:moveTo>
                  <a:pt x="0" y="6858000"/>
                </a:moveTo>
                <a:lnTo>
                  <a:pt x="12188952" y="6858000"/>
                </a:lnTo>
                <a:lnTo>
                  <a:pt x="12188952" y="0"/>
                </a:lnTo>
                <a:lnTo>
                  <a:pt x="0" y="0"/>
                </a:lnTo>
                <a:lnTo>
                  <a:pt x="0" y="6858000"/>
                </a:lnTo>
                <a:close/>
              </a:path>
            </a:pathLst>
          </a:custGeom>
          <a:solidFill>
            <a:schemeClr val="tx2">
              <a:alpha val="69999"/>
            </a:schemeClr>
          </a:solidFill>
        </p:spPr>
        <p:txBody>
          <a:bodyPr wrap="square" lIns="0" tIns="0" rIns="0" bIns="0" rtlCol="0"/>
          <a:lstStyle/>
          <a:p>
            <a:endParaRPr lang="en-US" dirty="0"/>
          </a:p>
        </p:txBody>
      </p:sp>
      <p:sp>
        <p:nvSpPr>
          <p:cNvPr id="3" name="TextBox 2">
            <a:extLst>
              <a:ext uri="{FF2B5EF4-FFF2-40B4-BE49-F238E27FC236}">
                <a16:creationId xmlns:a16="http://schemas.microsoft.com/office/drawing/2014/main" id="{2578B445-A4C2-436E-8B03-8B6160C6A639}"/>
              </a:ext>
            </a:extLst>
          </p:cNvPr>
          <p:cNvSpPr txBox="1"/>
          <p:nvPr/>
        </p:nvSpPr>
        <p:spPr>
          <a:xfrm>
            <a:off x="4696906" y="69857"/>
            <a:ext cx="6094428" cy="769441"/>
          </a:xfrm>
          <a:prstGeom prst="rect">
            <a:avLst/>
          </a:prstGeom>
          <a:noFill/>
        </p:spPr>
        <p:txBody>
          <a:bodyPr wrap="square">
            <a:spAutoFit/>
          </a:bodyPr>
          <a:lstStyle/>
          <a:p>
            <a:r>
              <a:rPr lang="en-US" sz="4400" dirty="0">
                <a:solidFill>
                  <a:schemeClr val="bg1"/>
                </a:solidFill>
              </a:rPr>
              <a:t>SURVEYS</a:t>
            </a:r>
          </a:p>
        </p:txBody>
      </p:sp>
      <p:sp>
        <p:nvSpPr>
          <p:cNvPr id="5" name="TextBox 4">
            <a:extLst>
              <a:ext uri="{FF2B5EF4-FFF2-40B4-BE49-F238E27FC236}">
                <a16:creationId xmlns:a16="http://schemas.microsoft.com/office/drawing/2014/main" id="{6DBEF9A4-9338-65D7-B4D0-968362613130}"/>
              </a:ext>
            </a:extLst>
          </p:cNvPr>
          <p:cNvSpPr txBox="1"/>
          <p:nvPr/>
        </p:nvSpPr>
        <p:spPr>
          <a:xfrm>
            <a:off x="641022" y="1248520"/>
            <a:ext cx="11481847" cy="3970318"/>
          </a:xfrm>
          <a:prstGeom prst="rect">
            <a:avLst/>
          </a:prstGeom>
          <a:noFill/>
        </p:spPr>
        <p:txBody>
          <a:bodyPr wrap="square">
            <a:spAutoFit/>
          </a:bodyPr>
          <a:lstStyle/>
          <a:p>
            <a:pPr algn="l"/>
            <a:r>
              <a:rPr lang="en-US" sz="3600" b="0" i="0" dirty="0">
                <a:solidFill>
                  <a:schemeClr val="bg1"/>
                </a:solidFill>
                <a:effectLst/>
                <a:latin typeface="freight-text-pro"/>
              </a:rPr>
              <a:t>For conducting a survey, you need to:</a:t>
            </a:r>
          </a:p>
          <a:p>
            <a:pPr algn="l"/>
            <a:endParaRPr lang="en-US" sz="3600" b="0" i="0" dirty="0">
              <a:solidFill>
                <a:schemeClr val="bg1"/>
              </a:solidFill>
              <a:effectLst/>
              <a:latin typeface="freight-text-pro"/>
            </a:endParaRPr>
          </a:p>
          <a:p>
            <a:pPr algn="l">
              <a:buFont typeface="+mj-lt"/>
              <a:buAutoNum type="arabicPeriod"/>
            </a:pPr>
            <a:r>
              <a:rPr lang="en-US" sz="3600" b="0" i="0" dirty="0">
                <a:solidFill>
                  <a:schemeClr val="bg1"/>
                </a:solidFill>
                <a:effectLst/>
                <a:latin typeface="freight-text-pro"/>
              </a:rPr>
              <a:t>Define the objectives of the survey</a:t>
            </a:r>
          </a:p>
          <a:p>
            <a:pPr algn="l">
              <a:buFont typeface="+mj-lt"/>
              <a:buAutoNum type="arabicPeriod"/>
            </a:pPr>
            <a:r>
              <a:rPr lang="en-US" sz="3600" b="0" i="0" dirty="0">
                <a:solidFill>
                  <a:schemeClr val="bg1"/>
                </a:solidFill>
                <a:effectLst/>
                <a:latin typeface="freight-text-pro"/>
              </a:rPr>
              <a:t>Identify the target audience and calculate the sample size</a:t>
            </a:r>
          </a:p>
          <a:p>
            <a:pPr algn="l">
              <a:buFont typeface="+mj-lt"/>
              <a:buAutoNum type="arabicPeriod"/>
            </a:pPr>
            <a:r>
              <a:rPr lang="en-US" sz="3600" b="0" i="0" dirty="0">
                <a:solidFill>
                  <a:schemeClr val="bg1"/>
                </a:solidFill>
                <a:effectLst/>
                <a:latin typeface="freight-text-pro"/>
              </a:rPr>
              <a:t>Frame the questions you want to ask</a:t>
            </a:r>
          </a:p>
          <a:p>
            <a:pPr algn="l">
              <a:buFont typeface="+mj-lt"/>
              <a:buAutoNum type="arabicPeriod"/>
            </a:pPr>
            <a:r>
              <a:rPr lang="en-US" sz="3600" b="0" i="0" dirty="0">
                <a:solidFill>
                  <a:schemeClr val="bg1"/>
                </a:solidFill>
                <a:effectLst/>
                <a:latin typeface="freight-text-pro"/>
              </a:rPr>
              <a:t>Carry out the survey and collect the data</a:t>
            </a:r>
          </a:p>
          <a:p>
            <a:pPr algn="l">
              <a:buFont typeface="+mj-lt"/>
              <a:buAutoNum type="arabicPeriod"/>
            </a:pPr>
            <a:r>
              <a:rPr lang="en-US" sz="3600" b="0" i="0" dirty="0">
                <a:solidFill>
                  <a:schemeClr val="bg1"/>
                </a:solidFill>
                <a:effectLst/>
                <a:latin typeface="freight-text-pro"/>
              </a:rPr>
              <a:t>Analyze the data to derive insights</a:t>
            </a:r>
          </a:p>
        </p:txBody>
      </p:sp>
    </p:spTree>
    <p:extLst>
      <p:ext uri="{BB962C8B-B14F-4D97-AF65-F5344CB8AC3E}">
        <p14:creationId xmlns:p14="http://schemas.microsoft.com/office/powerpoint/2010/main" val="401905622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C118CE8-9293-4220-BA3B-5D353B13ABC9}">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A2DDA16B-F3AC-4A5B-9F5F-6F5A8F47A9E6}">
  <ds:schemaRefs>
    <ds:schemaRef ds:uri="http://schemas.microsoft.com/sharepoint/v3/contenttype/forms"/>
  </ds:schemaRefs>
</ds:datastoreItem>
</file>

<file path=customXml/itemProps3.xml><?xml version="1.0" encoding="utf-8"?>
<ds:datastoreItem xmlns:ds="http://schemas.openxmlformats.org/officeDocument/2006/customXml" ds:itemID="{A426FE2C-7640-4BF0-9D68-FDFD4151FD5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Ion Boardroom</Template>
  <TotalTime>3293</TotalTime>
  <Words>4919</Words>
  <Application>Microsoft Office PowerPoint</Application>
  <PresentationFormat>Widescreen</PresentationFormat>
  <Paragraphs>389</Paragraphs>
  <Slides>81</Slides>
  <Notes>81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81</vt:i4>
      </vt:variant>
    </vt:vector>
  </HeadingPairs>
  <TitlesOfParts>
    <vt:vector size="91" baseType="lpstr">
      <vt:lpstr>Arial</vt:lpstr>
      <vt:lpstr>Calibri</vt:lpstr>
      <vt:lpstr>Century Gothic</vt:lpstr>
      <vt:lpstr>circular</vt:lpstr>
      <vt:lpstr>freight-text-pro</vt:lpstr>
      <vt:lpstr>Gill Sans MT</vt:lpstr>
      <vt:lpstr>Google Sans</vt:lpstr>
      <vt:lpstr>Söhne</vt:lpstr>
      <vt:lpstr>Wingdings 3</vt:lpstr>
      <vt:lpstr>Ion Boardroom</vt:lpstr>
      <vt:lpstr>Digital Marketing</vt:lpstr>
      <vt:lpstr>PowerPoint Presentation</vt:lpstr>
      <vt:lpstr>PowerPoint Presentation</vt:lpstr>
      <vt:lpstr>User Research</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Digital Marketing</dc:title>
  <dc:creator>Anirudha Patil</dc:creator>
  <cp:lastModifiedBy>Anirudha Patil</cp:lastModifiedBy>
  <cp:revision>45</cp:revision>
  <dcterms:created xsi:type="dcterms:W3CDTF">2023-06-07T15:40:28Z</dcterms:created>
  <dcterms:modified xsi:type="dcterms:W3CDTF">2023-08-19T13:34:51Z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